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5"/>
  </p:notesMasterIdLst>
  <p:sldIdLst>
    <p:sldId id="256" r:id="rId4"/>
    <p:sldId id="261" r:id="rId5"/>
    <p:sldId id="264" r:id="rId6"/>
    <p:sldId id="288" r:id="rId7"/>
    <p:sldId id="301" r:id="rId8"/>
    <p:sldId id="270" r:id="rId9"/>
    <p:sldId id="363" r:id="rId10"/>
    <p:sldId id="358" r:id="rId11"/>
    <p:sldId id="281" r:id="rId12"/>
    <p:sldId id="344" r:id="rId13"/>
    <p:sldId id="345" r:id="rId14"/>
    <p:sldId id="359" r:id="rId15"/>
    <p:sldId id="365" r:id="rId16"/>
    <p:sldId id="362" r:id="rId17"/>
    <p:sldId id="350" r:id="rId18"/>
    <p:sldId id="384" r:id="rId19"/>
    <p:sldId id="385" r:id="rId20"/>
    <p:sldId id="346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02" r:id="rId31"/>
    <p:sldId id="307" r:id="rId32"/>
    <p:sldId id="306" r:id="rId33"/>
    <p:sldId id="395" r:id="rId34"/>
    <p:sldId id="316" r:id="rId35"/>
    <p:sldId id="317" r:id="rId36"/>
    <p:sldId id="318" r:id="rId37"/>
    <p:sldId id="320" r:id="rId38"/>
    <p:sldId id="321" r:id="rId39"/>
    <p:sldId id="322" r:id="rId40"/>
    <p:sldId id="324" r:id="rId41"/>
    <p:sldId id="325" r:id="rId42"/>
    <p:sldId id="326" r:id="rId43"/>
    <p:sldId id="327" r:id="rId44"/>
    <p:sldId id="328" r:id="rId45"/>
    <p:sldId id="331" r:id="rId46"/>
    <p:sldId id="332" r:id="rId47"/>
    <p:sldId id="333" r:id="rId48"/>
    <p:sldId id="310" r:id="rId49"/>
    <p:sldId id="364" r:id="rId50"/>
    <p:sldId id="367" r:id="rId51"/>
    <p:sldId id="368" r:id="rId52"/>
    <p:sldId id="369" r:id="rId53"/>
    <p:sldId id="312" r:id="rId54"/>
    <p:sldId id="303" r:id="rId55"/>
    <p:sldId id="313" r:id="rId56"/>
    <p:sldId id="370" r:id="rId57"/>
    <p:sldId id="314" r:id="rId58"/>
    <p:sldId id="308" r:id="rId59"/>
    <p:sldId id="376" r:id="rId60"/>
    <p:sldId id="377" r:id="rId61"/>
    <p:sldId id="378" r:id="rId62"/>
    <p:sldId id="379" r:id="rId63"/>
    <p:sldId id="380" r:id="rId64"/>
    <p:sldId id="381" r:id="rId65"/>
    <p:sldId id="319" r:id="rId66"/>
    <p:sldId id="382" r:id="rId67"/>
    <p:sldId id="383" r:id="rId68"/>
    <p:sldId id="396" r:id="rId69"/>
    <p:sldId id="398" r:id="rId70"/>
    <p:sldId id="399" r:id="rId71"/>
    <p:sldId id="400" r:id="rId72"/>
    <p:sldId id="401" r:id="rId73"/>
    <p:sldId id="402" r:id="rId74"/>
    <p:sldId id="304" r:id="rId75"/>
    <p:sldId id="371" r:id="rId76"/>
    <p:sldId id="279" r:id="rId77"/>
    <p:sldId id="282" r:id="rId78"/>
    <p:sldId id="372" r:id="rId79"/>
    <p:sldId id="373" r:id="rId80"/>
    <p:sldId id="374" r:id="rId81"/>
    <p:sldId id="375" r:id="rId82"/>
    <p:sldId id="266" r:id="rId83"/>
    <p:sldId id="262" r:id="rId8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13" initials="5" lastIdx="1" clrIdx="0">
    <p:extLst>
      <p:ext uri="{19B8F6BF-5375-455C-9EA6-DF929625EA0E}">
        <p15:presenceInfo xmlns:p15="http://schemas.microsoft.com/office/powerpoint/2012/main" userId="51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4941" autoAdjust="0"/>
  </p:normalViewPr>
  <p:slideViewPr>
    <p:cSldViewPr>
      <p:cViewPr varScale="1">
        <p:scale>
          <a:sx n="143" d="100"/>
          <a:sy n="143" d="100"/>
        </p:scale>
        <p:origin x="540" y="12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174350677748622E-2"/>
          <c:y val="3.0360930156111222E-2"/>
          <c:w val="0.96577870734908133"/>
          <c:h val="0.931250000000000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395C-476C-BA62-7D1217081B9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4-395C-476C-BA62-7D1217081B9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95C-476C-BA62-7D1217081B9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395C-476C-BA62-7D1217081B98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95C-476C-BA62-7D1217081B98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1.2</c:v>
                </c:pt>
                <c:pt idx="1">
                  <c:v>8.93</c:v>
                </c:pt>
                <c:pt idx="2">
                  <c:v>52.7</c:v>
                </c:pt>
                <c:pt idx="3">
                  <c:v>36.869999999999997</c:v>
                </c:pt>
                <c:pt idx="4">
                  <c:v>338.88</c:v>
                </c:pt>
                <c:pt idx="5">
                  <c:v>46.34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5C-476C-BA62-7D1217081B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38532352"/>
        <c:axId val="231400000"/>
      </c:barChart>
      <c:catAx>
        <c:axId val="13853235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31400000"/>
        <c:crosses val="autoZero"/>
        <c:auto val="1"/>
        <c:lblAlgn val="ctr"/>
        <c:lblOffset val="100"/>
        <c:noMultiLvlLbl val="0"/>
      </c:catAx>
      <c:valAx>
        <c:axId val="2314000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385323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174350677748622E-2"/>
          <c:y val="3.0360930156111222E-2"/>
          <c:w val="0.96577870734908133"/>
          <c:h val="0.931250000000000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395C-476C-BA62-7D1217081B9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4-395C-476C-BA62-7D1217081B9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95C-476C-BA62-7D1217081B9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395C-476C-BA62-7D1217081B98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95C-476C-BA62-7D1217081B98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023E-436D-8980-9D629615DF15}"/>
              </c:ext>
            </c:extLst>
          </c:dPt>
          <c:cat>
            <c:strRef>
              <c:f>Sheet1!$A$2:$A$10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14.4</c:v>
                </c:pt>
                <c:pt idx="1">
                  <c:v>107.16</c:v>
                </c:pt>
                <c:pt idx="2">
                  <c:v>632.4</c:v>
                </c:pt>
                <c:pt idx="3">
                  <c:v>442.44</c:v>
                </c:pt>
                <c:pt idx="4">
                  <c:v>2387</c:v>
                </c:pt>
                <c:pt idx="5">
                  <c:v>4066.56</c:v>
                </c:pt>
                <c:pt idx="6">
                  <c:v>295</c:v>
                </c:pt>
                <c:pt idx="7">
                  <c:v>556.08000000000004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5C-476C-BA62-7D1217081B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63394304"/>
        <c:axId val="231405184"/>
      </c:barChart>
      <c:catAx>
        <c:axId val="26339430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31405184"/>
        <c:crosses val="autoZero"/>
        <c:auto val="1"/>
        <c:lblAlgn val="ctr"/>
        <c:lblOffset val="100"/>
        <c:noMultiLvlLbl val="0"/>
      </c:catAx>
      <c:valAx>
        <c:axId val="23140518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6339430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0.76032</cdr:x>
      <cdr:y>0.44068</cdr:y>
    </cdr:from>
    <cdr:to>
      <cdr:x>1</cdr:x>
      <cdr:y>0.52823</cdr:y>
    </cdr:to>
    <cdr:sp macro="" textlink="">
      <cdr:nvSpPr>
        <cdr:cNvPr id="2" name="TextBox 4">
          <a:extLst xmlns:a="http://schemas.openxmlformats.org/drawingml/2006/main">
            <a:ext uri="{FF2B5EF4-FFF2-40B4-BE49-F238E27FC236}">
              <a16:creationId xmlns:a16="http://schemas.microsoft.com/office/drawing/2014/main" id="{384D6EED-F89E-44D2-834F-6BEDB9706B40}"/>
            </a:ext>
          </a:extLst>
        </cdr:cNvPr>
        <cdr:cNvSpPr txBox="1"/>
      </cdr:nvSpPr>
      <cdr:spPr>
        <a:xfrm xmlns:a="http://schemas.openxmlformats.org/drawingml/2006/main">
          <a:off x="4111687" y="1394212"/>
          <a:ext cx="1296144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2387 USD</a:t>
          </a:r>
          <a:endParaRPr lang="ko-KR" altLang="en-US" sz="1200" b="1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3949D-7BFE-497B-931D-AE8785069EB3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D74AB-0171-47C8-BFFE-CF4603BF5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1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D74AB-0171-47C8-BFFE-CF4603BF5B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3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D74AB-0171-47C8-BFFE-CF4603BF5B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251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썰로</a:t>
            </a:r>
            <a:r>
              <a:rPr lang="ko-KR" altLang="en-US"/>
              <a:t> </a:t>
            </a:r>
            <a:r>
              <a:rPr lang="ko-KR" altLang="en-US" err="1"/>
              <a:t>풀것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D74AB-0171-47C8-BFFE-CF4603BF5B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60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E3D74AB-0171-47C8-BFFE-CF4603BF5BDA}" type="slidenum">
              <a:rPr lang="ko-KR" altLang="en-US" smtClean="0"/>
              <a:pPr lvl="0">
                <a:defRPr lang="ko-KR" altLang="en-US"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E3D74AB-0171-47C8-BFFE-CF4603BF5BDA}" type="slidenum">
              <a:rPr lang="ko-KR" altLang="en-US" smtClean="0"/>
              <a:pPr lvl="0">
                <a:defRPr lang="ko-KR" altLang="en-US"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E3D74AB-0171-47C8-BFFE-CF4603BF5BDA}" type="slidenum">
              <a:rPr lang="ko-KR" altLang="en-US" smtClean="0"/>
              <a:pPr lvl="0">
                <a:defRPr lang="ko-KR" altLang="en-US"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05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예약 인스턴스와 </a:t>
            </a:r>
            <a:r>
              <a:rPr lang="en-US" altLang="ko-KR"/>
              <a:t>Savings plan</a:t>
            </a:r>
            <a:r>
              <a:rPr lang="ko-KR" altLang="en-US"/>
              <a:t>의 차이 </a:t>
            </a:r>
            <a:r>
              <a:rPr lang="en-US" altLang="ko-KR"/>
              <a:t>:</a:t>
            </a:r>
          </a:p>
          <a:p>
            <a:r>
              <a:rPr lang="en-US" altLang="ko-KR"/>
              <a:t>EC2</a:t>
            </a:r>
            <a:r>
              <a:rPr lang="ko-KR" altLang="en-US"/>
              <a:t> 각 개체에 대한 </a:t>
            </a:r>
            <a:r>
              <a:rPr lang="ko-KR" altLang="en-US" err="1"/>
              <a:t>선결제</a:t>
            </a:r>
            <a:r>
              <a:rPr lang="ko-KR" altLang="en-US"/>
              <a:t> 서비스가 예약 인스턴스로 </a:t>
            </a:r>
            <a:r>
              <a:rPr lang="ko-KR" altLang="en-US" err="1"/>
              <a:t>온디맨드</a:t>
            </a:r>
            <a:r>
              <a:rPr lang="ko-KR" altLang="en-US"/>
              <a:t> 대비 최대 </a:t>
            </a:r>
            <a:r>
              <a:rPr lang="en-US" altLang="ko-KR"/>
              <a:t>75%</a:t>
            </a:r>
            <a:r>
              <a:rPr lang="ko-KR" altLang="en-US"/>
              <a:t>까지 할인된다면</a:t>
            </a:r>
            <a:r>
              <a:rPr lang="en-US" altLang="ko-KR"/>
              <a:t>,</a:t>
            </a:r>
          </a:p>
          <a:p>
            <a:r>
              <a:rPr lang="ko-KR" altLang="en-US"/>
              <a:t>같은 </a:t>
            </a:r>
            <a:r>
              <a:rPr lang="ko-KR" altLang="en-US" err="1"/>
              <a:t>유형패밀리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t2)</a:t>
            </a:r>
            <a:r>
              <a:rPr lang="ko-KR" altLang="en-US"/>
              <a:t>의 </a:t>
            </a:r>
            <a:r>
              <a:rPr lang="en-US" altLang="ko-KR"/>
              <a:t>EC2</a:t>
            </a:r>
            <a:r>
              <a:rPr lang="ko-KR" altLang="en-US"/>
              <a:t>인스턴스의 전체 사용량에 대한 선결제가 </a:t>
            </a:r>
            <a:r>
              <a:rPr lang="en-US" altLang="ko-KR"/>
              <a:t>saving plan</a:t>
            </a:r>
          </a:p>
          <a:p>
            <a:r>
              <a:rPr lang="ko-KR" altLang="en-US"/>
              <a:t>따라서</a:t>
            </a:r>
            <a:r>
              <a:rPr lang="en-US" altLang="ko-KR"/>
              <a:t>, saving plan</a:t>
            </a:r>
            <a:r>
              <a:rPr lang="ko-KR" altLang="en-US"/>
              <a:t>는 시간당 해당 유형의 인스턴스를 지속적으로 사용할 경우 </a:t>
            </a:r>
            <a:r>
              <a:rPr lang="ko-KR" altLang="en-US" err="1"/>
              <a:t>온디맨드</a:t>
            </a:r>
            <a:r>
              <a:rPr lang="ko-KR" altLang="en-US"/>
              <a:t> 대비 최대 </a:t>
            </a:r>
            <a:r>
              <a:rPr lang="en-US" altLang="ko-KR"/>
              <a:t>72%</a:t>
            </a:r>
            <a:r>
              <a:rPr lang="ko-KR" altLang="en-US"/>
              <a:t> 할인</a:t>
            </a:r>
            <a:endParaRPr lang="en-US" altLang="ko-KR"/>
          </a:p>
          <a:p>
            <a:r>
              <a:rPr lang="ko-KR" altLang="en-US"/>
              <a:t>다만 </a:t>
            </a:r>
            <a:r>
              <a:rPr lang="ko-KR" altLang="en-US" err="1"/>
              <a:t>오토스케일링에서</a:t>
            </a:r>
            <a:r>
              <a:rPr lang="ko-KR" altLang="en-US"/>
              <a:t> </a:t>
            </a:r>
            <a:r>
              <a:rPr lang="ko-KR" altLang="en-US" err="1"/>
              <a:t>세이빙스</a:t>
            </a:r>
            <a:r>
              <a:rPr lang="ko-KR" altLang="en-US"/>
              <a:t> 플랜을 사용하기는 </a:t>
            </a:r>
            <a:r>
              <a:rPr lang="ko-KR" altLang="en-US" err="1"/>
              <a:t>까다로워보이고</a:t>
            </a:r>
            <a:r>
              <a:rPr lang="ko-KR" altLang="en-US"/>
              <a:t> </a:t>
            </a:r>
            <a:r>
              <a:rPr lang="ko-KR" altLang="en-US" err="1"/>
              <a:t>예약인스턴스가</a:t>
            </a:r>
            <a:r>
              <a:rPr lang="ko-KR" altLang="en-US"/>
              <a:t> 더 적절해 보임</a:t>
            </a:r>
            <a:endParaRPr lang="en-US" altLang="ko-KR"/>
          </a:p>
          <a:p>
            <a:r>
              <a:rPr lang="ko-KR" altLang="en-US"/>
              <a:t>우리가 사용하는 </a:t>
            </a:r>
            <a:r>
              <a:rPr lang="ko-KR" altLang="en-US" err="1"/>
              <a:t>프리티어도</a:t>
            </a:r>
            <a:r>
              <a:rPr lang="ko-KR" altLang="en-US"/>
              <a:t> 예약 인스턴스의 일종이라 생각하면 된다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D74AB-0171-47C8-BFFE-CF4603BF5BD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7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RDS</a:t>
            </a:r>
            <a:r>
              <a:rPr lang="ko-KR" altLang="en-US"/>
              <a:t>는 </a:t>
            </a:r>
            <a:r>
              <a:rPr lang="en-US" altLang="ko-KR"/>
              <a:t>saving plan</a:t>
            </a:r>
            <a:r>
              <a:rPr lang="ko-KR" altLang="en-US"/>
              <a:t>이 아닌 예약 인스턴스 할인만 가능</a:t>
            </a:r>
            <a:endParaRPr lang="en-US" altLang="ko-KR"/>
          </a:p>
          <a:p>
            <a:r>
              <a:rPr lang="ko-KR" altLang="en-US" err="1"/>
              <a:t>세이빙스</a:t>
            </a:r>
            <a:r>
              <a:rPr lang="ko-KR" altLang="en-US"/>
              <a:t> 플랜은 </a:t>
            </a:r>
            <a:r>
              <a:rPr lang="en-US" altLang="ko-KR"/>
              <a:t>EC2, Lambda, </a:t>
            </a:r>
            <a:r>
              <a:rPr lang="en-US" altLang="ko-KR" err="1"/>
              <a:t>Fargate</a:t>
            </a:r>
            <a:r>
              <a:rPr lang="en-US" altLang="ko-KR"/>
              <a:t> </a:t>
            </a:r>
            <a:r>
              <a:rPr lang="ko-KR" altLang="en-US"/>
              <a:t>의 </a:t>
            </a:r>
            <a:r>
              <a:rPr lang="en-US" altLang="ko-KR"/>
              <a:t>Compute </a:t>
            </a:r>
            <a:r>
              <a:rPr lang="ko-KR" altLang="en-US"/>
              <a:t>서비스에만 적용가능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D74AB-0171-47C8-BFFE-CF4603BF5BDA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0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37276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3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0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163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81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9" r:id="rId2"/>
    <p:sldLayoutId id="214748368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88024" y="3058410"/>
            <a:ext cx="3888432" cy="1152129"/>
          </a:xfrm>
        </p:spPr>
        <p:txBody>
          <a:bodyPr/>
          <a:lstStyle/>
          <a:p>
            <a:pPr algn="ctr"/>
            <a:r>
              <a:rPr lang="en-US" altLang="ko-KR" sz="1600" b="0"/>
              <a:t>AWS</a:t>
            </a:r>
            <a:r>
              <a:rPr lang="ko-KR" altLang="en-US" sz="1600" b="0"/>
              <a:t>클라우드 아키텍처 설계 </a:t>
            </a:r>
            <a:endParaRPr lang="en-US" altLang="ko-KR" sz="1600" b="0"/>
          </a:p>
          <a:p>
            <a:pPr algn="ctr"/>
            <a:r>
              <a:rPr lang="ko-KR" altLang="en-US" sz="1600" b="0"/>
              <a:t>및</a:t>
            </a:r>
            <a:endParaRPr lang="en-US" altLang="ko-KR" sz="1600" b="0"/>
          </a:p>
          <a:p>
            <a:pPr algn="ctr"/>
            <a:r>
              <a:rPr lang="ko-KR" altLang="en-US" sz="1600" b="0"/>
              <a:t>운영 엔지니어 양성 과정</a:t>
            </a:r>
            <a:endParaRPr lang="en-US" altLang="ko-KR" sz="1600" b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/>
              <a:t>2</a:t>
            </a:r>
            <a:r>
              <a:rPr lang="ko-KR" altLang="en-US" b="1"/>
              <a:t>조</a:t>
            </a:r>
            <a:endParaRPr lang="en-US" altLang="ko-KR" b="1"/>
          </a:p>
          <a:p>
            <a:pPr>
              <a:spcBef>
                <a:spcPts val="0"/>
              </a:spcBef>
              <a:defRPr/>
            </a:pPr>
            <a:r>
              <a:rPr lang="ko-KR" altLang="en-US" b="1"/>
              <a:t>황성현 서순혁 김주헌 </a:t>
            </a:r>
            <a:r>
              <a:rPr lang="ko-KR" altLang="en-US" b="1" err="1"/>
              <a:t>현상열</a:t>
            </a:r>
            <a:endParaRPr lang="en-US" altLang="ko-KR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107504" y="4913225"/>
            <a:ext cx="8928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hlinkClick r:id="rId2"/>
              </a:rPr>
              <a:t> ppt</a:t>
            </a:r>
            <a:r>
              <a:rPr lang="ko-KR" altLang="en-US" sz="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hlinkClick r:id="rId2"/>
              </a:rPr>
              <a:t> 출처 </a:t>
            </a:r>
            <a:r>
              <a:rPr lang="en-US" altLang="ko-KR" sz="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hlinkClick r:id="rId2"/>
              </a:rPr>
              <a:t>: http://www.free-powerpoint-templates-design.com</a:t>
            </a:r>
            <a:endParaRPr lang="ko-KR" altLang="en-US" sz="7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99D8FD-B055-4846-B03B-B47B87CC5A82}"/>
              </a:ext>
            </a:extLst>
          </p:cNvPr>
          <p:cNvSpPr txBox="1">
            <a:spLocks/>
          </p:cNvSpPr>
          <p:nvPr/>
        </p:nvSpPr>
        <p:spPr>
          <a:xfrm>
            <a:off x="4032437" y="463642"/>
            <a:ext cx="4869477" cy="1512489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Cloud Formation </a:t>
            </a:r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endParaRPr lang="en-US" altLang="ko-KR"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AWS</a:t>
            </a:r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 자동화 구축 프로젝트</a:t>
            </a:r>
            <a:endParaRPr lang="en-US" altLang="ko-KR"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 dirty="0">
                <a:solidFill>
                  <a:srgbClr val="FFC000"/>
                </a:solidFill>
              </a:rPr>
              <a:t>IAM Role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IAM Role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72D57-E46F-42AB-9B7D-33FC36982D2C}"/>
              </a:ext>
            </a:extLst>
          </p:cNvPr>
          <p:cNvSpPr txBox="1"/>
          <p:nvPr/>
        </p:nvSpPr>
        <p:spPr>
          <a:xfrm>
            <a:off x="5076056" y="1535459"/>
            <a:ext cx="3744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개발팀과 서비스 운영팀으로 분리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그룹별 공통 그룹 정책 부여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개발팀 사용자를 웹 개발과 인프라 개발 파트로 분리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정책 이외에 각각의 유저에게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정책을 부여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권한을 가지기 위함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E6EF2C-2A9C-40F3-BE19-15C3D200D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525" r="19987"/>
          <a:stretch/>
        </p:blipFill>
        <p:spPr>
          <a:xfrm>
            <a:off x="476876" y="1535459"/>
            <a:ext cx="4314862" cy="5173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606509-543B-4A74-9F18-E8556F57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6" y="2246327"/>
            <a:ext cx="4314862" cy="1483573"/>
          </a:xfrm>
          <a:prstGeom prst="rect">
            <a:avLst/>
          </a:prstGeom>
        </p:spPr>
      </p:pic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417240" y="151333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Half Frame 7">
            <a:extLst>
              <a:ext uri="{FF2B5EF4-FFF2-40B4-BE49-F238E27FC236}">
                <a16:creationId xmlns:a16="http://schemas.microsoft.com/office/drawing/2014/main" id="{C3C70F61-F4EE-4618-A064-81D1347BCD56}"/>
              </a:ext>
            </a:extLst>
          </p:cNvPr>
          <p:cNvSpPr/>
          <p:nvPr/>
        </p:nvSpPr>
        <p:spPr>
          <a:xfrm rot="10800000">
            <a:off x="3923929" y="285978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88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 dirty="0">
                <a:solidFill>
                  <a:srgbClr val="FFC000"/>
                </a:solidFill>
              </a:rPr>
              <a:t>IAM Role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</a:rPr>
              <a:t>IAM Role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1E206-5C43-46D4-B6EE-DDA9B60ABD02}"/>
              </a:ext>
            </a:extLst>
          </p:cNvPr>
          <p:cNvSpPr txBox="1"/>
          <p:nvPr/>
        </p:nvSpPr>
        <p:spPr>
          <a:xfrm>
            <a:off x="3163267" y="123092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Dev-web </a:t>
            </a:r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6BFE1-9E4B-486E-AB8D-C1A5543D9D5D}"/>
              </a:ext>
            </a:extLst>
          </p:cNvPr>
          <p:cNvSpPr txBox="1"/>
          <p:nvPr/>
        </p:nvSpPr>
        <p:spPr>
          <a:xfrm>
            <a:off x="5148064" y="1563638"/>
            <a:ext cx="37444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정책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Ec2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인스턴스의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생성되는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접근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접근 위한 키 사용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ELB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정보를 읽고 웹으로 접근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716C5-CDC3-465D-82E2-6C857A7A16D3}"/>
              </a:ext>
            </a:extLst>
          </p:cNvPr>
          <p:cNvSpPr txBox="1"/>
          <p:nvPr/>
        </p:nvSpPr>
        <p:spPr>
          <a:xfrm>
            <a:off x="604646" y="1209661"/>
            <a:ext cx="18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Dev-cloud(Infra)</a:t>
            </a:r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3434" y="172935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972697" y="3912579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F0AC1B-13C8-4996-A09B-376C50AF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7" y="1803600"/>
            <a:ext cx="2068767" cy="2561014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6FB3C654-2022-44EA-92A4-C0C3B980A5C4}"/>
              </a:ext>
            </a:extLst>
          </p:cNvPr>
          <p:cNvSpPr/>
          <p:nvPr/>
        </p:nvSpPr>
        <p:spPr>
          <a:xfrm>
            <a:off x="474595" y="3436147"/>
            <a:ext cx="2072026" cy="928468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BE9DDA-5AAD-4224-B66B-724D1C9C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04" y="1803680"/>
            <a:ext cx="2165673" cy="2958337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1A8FE3A9-1D28-4142-B9A1-C89225E45F49}"/>
              </a:ext>
            </a:extLst>
          </p:cNvPr>
          <p:cNvSpPr/>
          <p:nvPr/>
        </p:nvSpPr>
        <p:spPr>
          <a:xfrm>
            <a:off x="2649343" y="3833549"/>
            <a:ext cx="2153334" cy="928468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57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 dirty="0">
                <a:solidFill>
                  <a:srgbClr val="FFC000"/>
                </a:solidFill>
              </a:rPr>
              <a:t>IAM Role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</a:rPr>
              <a:t>IAM Role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251520" y="106761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340150" y="4072613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0EDF4-8C7B-457A-9598-DFC85AFDB6D6}"/>
              </a:ext>
            </a:extLst>
          </p:cNvPr>
          <p:cNvSpPr txBox="1"/>
          <p:nvPr/>
        </p:nvSpPr>
        <p:spPr>
          <a:xfrm>
            <a:off x="1129734" y="712117"/>
            <a:ext cx="18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Dev-cloud(Infra)</a:t>
            </a:r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6BFE1-9E4B-486E-AB8D-C1A5543D9D5D}"/>
              </a:ext>
            </a:extLst>
          </p:cNvPr>
          <p:cNvSpPr txBox="1"/>
          <p:nvPr/>
        </p:nvSpPr>
        <p:spPr>
          <a:xfrm>
            <a:off x="4979408" y="1576396"/>
            <a:ext cx="38410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Cloud-S3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정책을 생성하여 모든 리소스에서 리스트를 확인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템플릿이 저장될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버킷 내부에 쓰기 권한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파일지 저장된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버킷 내부에 대한 읽기 권한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2A789F-42D5-4C27-8C74-D5E6B429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0" y="1177846"/>
            <a:ext cx="3344415" cy="2699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C39C5F-DD38-4CCA-B5F8-A8D2B30C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0" y="3877197"/>
            <a:ext cx="3344415" cy="10286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6F0B15-38AA-45BE-B19D-C5991D075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46"/>
          <a:stretch/>
        </p:blipFill>
        <p:spPr>
          <a:xfrm>
            <a:off x="2555776" y="1177845"/>
            <a:ext cx="1698774" cy="894629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EA52467-F8D8-46B0-89EF-85810C9AED96}"/>
              </a:ext>
            </a:extLst>
          </p:cNvPr>
          <p:cNvSpPr/>
          <p:nvPr/>
        </p:nvSpPr>
        <p:spPr>
          <a:xfrm>
            <a:off x="2555776" y="1180984"/>
            <a:ext cx="1698774" cy="19960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89E715C-D273-41A4-A996-B87322E348F4}"/>
              </a:ext>
            </a:extLst>
          </p:cNvPr>
          <p:cNvSpPr/>
          <p:nvPr/>
        </p:nvSpPr>
        <p:spPr>
          <a:xfrm rot="10800000" flipV="1">
            <a:off x="2267744" y="1253418"/>
            <a:ext cx="169168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23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 dirty="0">
                <a:solidFill>
                  <a:srgbClr val="FFC000"/>
                </a:solidFill>
              </a:rPr>
              <a:t>IAM Role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</a:rPr>
              <a:t>IAM Role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88484" y="1485901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657600" y="398927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0EDF4-8C7B-457A-9598-DFC85AFDB6D6}"/>
              </a:ext>
            </a:extLst>
          </p:cNvPr>
          <p:cNvSpPr txBox="1"/>
          <p:nvPr/>
        </p:nvSpPr>
        <p:spPr>
          <a:xfrm>
            <a:off x="1580853" y="1111638"/>
            <a:ext cx="18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Dev-cloud(Infra)</a:t>
            </a:r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6BFE1-9E4B-486E-AB8D-C1A5543D9D5D}"/>
              </a:ext>
            </a:extLst>
          </p:cNvPr>
          <p:cNvSpPr txBox="1"/>
          <p:nvPr/>
        </p:nvSpPr>
        <p:spPr>
          <a:xfrm>
            <a:off x="4979408" y="1576396"/>
            <a:ext cx="384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CloudFormation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실행할 때 인프라 개발자가 가져야 하는 루트 권한을 서비스를 실행할 때만 선택적 부여하도록 설정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1374F4-7597-43F8-9F7D-4853B8C85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1430" b="-21097"/>
          <a:stretch/>
        </p:blipFill>
        <p:spPr>
          <a:xfrm>
            <a:off x="483867" y="2518637"/>
            <a:ext cx="1985075" cy="2245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AA0EF3-2B5C-44AE-9B01-582BE0588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05" b="8740"/>
          <a:stretch/>
        </p:blipFill>
        <p:spPr>
          <a:xfrm>
            <a:off x="483868" y="2062693"/>
            <a:ext cx="1985075" cy="18544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A0EABFF-36F7-4EDE-BCB3-F54FB51DE8B7}"/>
              </a:ext>
            </a:extLst>
          </p:cNvPr>
          <p:cNvSpPr/>
          <p:nvPr/>
        </p:nvSpPr>
        <p:spPr>
          <a:xfrm rot="5400000">
            <a:off x="1305254" y="2358046"/>
            <a:ext cx="148477" cy="805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43FAED-CBFF-4E1E-867C-8E166717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66" y="2893218"/>
            <a:ext cx="4005901" cy="19393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18F4848-1D64-4C18-962B-EF9B7D416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68" y="1576396"/>
            <a:ext cx="1985075" cy="197235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ED39BD9-98CF-4321-8B0E-4A70A9D3512D}"/>
              </a:ext>
            </a:extLst>
          </p:cNvPr>
          <p:cNvSpPr/>
          <p:nvPr/>
        </p:nvSpPr>
        <p:spPr>
          <a:xfrm rot="5400000">
            <a:off x="1305255" y="1898078"/>
            <a:ext cx="148477" cy="805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094065B1-70B5-47C0-888F-B3C93EC50D94}"/>
              </a:ext>
            </a:extLst>
          </p:cNvPr>
          <p:cNvSpPr/>
          <p:nvPr/>
        </p:nvSpPr>
        <p:spPr>
          <a:xfrm>
            <a:off x="1379492" y="4268292"/>
            <a:ext cx="2904476" cy="28018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ED34673-B574-4CFA-9AC1-FC6EF4AF11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263"/>
          <a:stretch/>
        </p:blipFill>
        <p:spPr>
          <a:xfrm>
            <a:off x="1441682" y="2059142"/>
            <a:ext cx="1027260" cy="193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6F0B15-38AA-45BE-B19D-C5991D075C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446"/>
          <a:stretch/>
        </p:blipFill>
        <p:spPr>
          <a:xfrm>
            <a:off x="2564326" y="1578060"/>
            <a:ext cx="1925441" cy="10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 dirty="0">
                <a:solidFill>
                  <a:srgbClr val="FFC000"/>
                </a:solidFill>
              </a:rPr>
              <a:t>IAM Role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</a:rPr>
              <a:t>IAM Role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88484" y="1485901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923928" y="3718399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0EDF4-8C7B-457A-9598-DFC85AFDB6D6}"/>
              </a:ext>
            </a:extLst>
          </p:cNvPr>
          <p:cNvSpPr txBox="1"/>
          <p:nvPr/>
        </p:nvSpPr>
        <p:spPr>
          <a:xfrm>
            <a:off x="1835696" y="108811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Dev-web</a:t>
            </a:r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5AAD2D-5B16-40D4-93FC-73B75725FBCB}"/>
              </a:ext>
            </a:extLst>
          </p:cNvPr>
          <p:cNvSpPr txBox="1"/>
          <p:nvPr/>
        </p:nvSpPr>
        <p:spPr>
          <a:xfrm>
            <a:off x="5148064" y="1563638"/>
            <a:ext cx="37444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S3FullAccess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Userdata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 웹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CloudFrontFullAccess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정적 웹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– RDS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연동을 위한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 허용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8B26F5-7623-480C-914C-B9FA9BF7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1" y="1566122"/>
            <a:ext cx="1862719" cy="9428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AF0D2A-15F4-4D84-8093-2744055B2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22" y="1569013"/>
            <a:ext cx="2433959" cy="1343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6D68C2-4B1B-4043-92B9-C569FAD3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68" y="3017995"/>
            <a:ext cx="2424113" cy="15335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BEF4DD0-631E-43F6-AAEA-0C5231775C31}"/>
              </a:ext>
            </a:extLst>
          </p:cNvPr>
          <p:cNvSpPr/>
          <p:nvPr/>
        </p:nvSpPr>
        <p:spPr>
          <a:xfrm>
            <a:off x="2028872" y="2222628"/>
            <a:ext cx="4734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BCD55D0-9451-486B-BCB6-29CBF7C82C02}"/>
              </a:ext>
            </a:extLst>
          </p:cNvPr>
          <p:cNvSpPr/>
          <p:nvPr/>
        </p:nvSpPr>
        <p:spPr>
          <a:xfrm rot="3617290">
            <a:off x="1849885" y="2727444"/>
            <a:ext cx="766982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78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 dirty="0">
                <a:solidFill>
                  <a:srgbClr val="FFC000"/>
                </a:solidFill>
              </a:rPr>
              <a:t>IAM Role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</a:rPr>
              <a:t>IAM Role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468088" y="1611981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625343" y="307814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0EDF4-8C7B-457A-9598-DFC85AFDB6D6}"/>
              </a:ext>
            </a:extLst>
          </p:cNvPr>
          <p:cNvSpPr txBox="1"/>
          <p:nvPr/>
        </p:nvSpPr>
        <p:spPr>
          <a:xfrm>
            <a:off x="911781" y="108563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Auditor</a:t>
            </a:r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1E206-5C43-46D4-B6EE-DDA9B60ABD02}"/>
              </a:ext>
            </a:extLst>
          </p:cNvPr>
          <p:cNvSpPr txBox="1"/>
          <p:nvPr/>
        </p:nvSpPr>
        <p:spPr>
          <a:xfrm>
            <a:off x="2366941" y="106217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Ops-user (Route53) </a:t>
            </a:r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F06C67-89DA-40BB-A408-69960D649ED2}"/>
              </a:ext>
            </a:extLst>
          </p:cNvPr>
          <p:cNvSpPr txBox="1"/>
          <p:nvPr/>
        </p:nvSpPr>
        <p:spPr>
          <a:xfrm>
            <a:off x="5148064" y="148929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운영팀은 인프라와 인스턴스를 관리하기 위해 그룹 권한을 부여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A2786E-599F-4152-AD13-4460C31D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50" y="1707654"/>
            <a:ext cx="1860942" cy="1082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0212C0-3B79-42AB-A6F9-F310A5322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39" y="1707654"/>
            <a:ext cx="2029942" cy="2180309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671D3665-87C6-418D-8DBD-D9996E2C79EB}"/>
              </a:ext>
            </a:extLst>
          </p:cNvPr>
          <p:cNvSpPr/>
          <p:nvPr/>
        </p:nvSpPr>
        <p:spPr>
          <a:xfrm>
            <a:off x="2429136" y="3377872"/>
            <a:ext cx="2029942" cy="510091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361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 dirty="0">
                <a:solidFill>
                  <a:srgbClr val="FFC000"/>
                </a:solidFill>
              </a:rPr>
              <a:t>IAM Role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</a:rPr>
              <a:t>IAM Role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187042" y="169874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2447764" y="3150749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0212C0-3B79-42AB-A6F9-F310A532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89112"/>
            <a:ext cx="2029942" cy="21803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CE302-5BCD-4DD1-8235-DB16A5FF9716}"/>
              </a:ext>
            </a:extLst>
          </p:cNvPr>
          <p:cNvSpPr txBox="1"/>
          <p:nvPr/>
        </p:nvSpPr>
        <p:spPr>
          <a:xfrm>
            <a:off x="4788024" y="1789112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ELB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주소에 도메인을 할당하기 위해 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RDS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ENDPOINT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도메인을 할당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Route53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서비스를 실행 및 관리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암호화 전송을 위해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TLS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인증서를 요청 및 발급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2F17-8805-4F86-ADA8-139A62E05DF2}"/>
              </a:ext>
            </a:extLst>
          </p:cNvPr>
          <p:cNvSpPr txBox="1"/>
          <p:nvPr/>
        </p:nvSpPr>
        <p:spPr>
          <a:xfrm>
            <a:off x="1194483" y="1189929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Ops-user (Route53) </a:t>
            </a:r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73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 dirty="0">
                <a:solidFill>
                  <a:srgbClr val="FFC000"/>
                </a:solidFill>
              </a:rPr>
              <a:t>IAM Role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</a:rPr>
              <a:t>IAM Role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1340" y="141999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157461" y="4185923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0EDF4-8C7B-457A-9598-DFC85AFDB6D6}"/>
              </a:ext>
            </a:extLst>
          </p:cNvPr>
          <p:cNvSpPr txBox="1"/>
          <p:nvPr/>
        </p:nvSpPr>
        <p:spPr>
          <a:xfrm>
            <a:off x="2267744" y="105066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Auditor</a:t>
            </a:r>
            <a:endParaRPr lang="ko-KR" altLang="en-US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F06C67-89DA-40BB-A408-69960D649ED2}"/>
              </a:ext>
            </a:extLst>
          </p:cNvPr>
          <p:cNvSpPr txBox="1"/>
          <p:nvPr/>
        </p:nvSpPr>
        <p:spPr>
          <a:xfrm>
            <a:off x="5148064" y="1489290"/>
            <a:ext cx="3744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CloudTrailFullAccess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로그 감사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Trail-S3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정책을 생성하여 모든 리소스에서 리스트를 확인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감사로그가 저장될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버킷에서 객체를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읽기 및 쓰기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5C7A40-184A-4537-8BB5-AB8FD44F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07442"/>
            <a:ext cx="4528113" cy="35054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A2786E-599F-4152-AD13-4460C31D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715" y="1512139"/>
            <a:ext cx="1860942" cy="108246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78B1780-F69C-4A7C-91C3-DF61A09163B0}"/>
              </a:ext>
            </a:extLst>
          </p:cNvPr>
          <p:cNvSpPr/>
          <p:nvPr/>
        </p:nvSpPr>
        <p:spPr>
          <a:xfrm rot="10800000">
            <a:off x="2915815" y="2181786"/>
            <a:ext cx="255993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7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 dirty="0">
                <a:solidFill>
                  <a:srgbClr val="FFC000"/>
                </a:solidFill>
              </a:rPr>
              <a:t>웹 구축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300002" y="380299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D7A17E-60DC-49A5-A8E6-44DF25CF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4542"/>
            <a:ext cx="3672408" cy="3582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8C36B-859E-4938-9890-D8453902F064}"/>
              </a:ext>
            </a:extLst>
          </p:cNvPr>
          <p:cNvSpPr txBox="1"/>
          <p:nvPr/>
        </p:nvSpPr>
        <p:spPr>
          <a:xfrm>
            <a:off x="5148064" y="1066681"/>
            <a:ext cx="37444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구성</a:t>
            </a:r>
            <a:endParaRPr lang="en-US" altLang="ko-KR" sz="13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Html, php </a:t>
            </a:r>
            <a:r>
              <a:rPr lang="ko-KR" altLang="en-US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통해 웹을 구성</a:t>
            </a:r>
            <a:endParaRPr lang="en-US" altLang="ko-KR" sz="13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통해 웹을 디자인</a:t>
            </a:r>
            <a:endParaRPr lang="en-US" altLang="ko-KR" sz="13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 </a:t>
            </a:r>
            <a:r>
              <a:rPr lang="ko-KR" altLang="en-US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통해 이벤트를 설정</a:t>
            </a:r>
            <a:endParaRPr lang="en-US" altLang="ko-KR" sz="13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db_info.php</a:t>
            </a:r>
            <a:r>
              <a:rPr lang="en-US" altLang="ko-KR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통해 </a:t>
            </a:r>
            <a:r>
              <a:rPr lang="en-US" altLang="ko-KR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- DB</a:t>
            </a:r>
            <a:r>
              <a:rPr lang="ko-KR" altLang="en-US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연동</a:t>
            </a:r>
          </a:p>
        </p:txBody>
      </p:sp>
    </p:spTree>
    <p:extLst>
      <p:ext uri="{BB962C8B-B14F-4D97-AF65-F5344CB8AC3E}">
        <p14:creationId xmlns:p14="http://schemas.microsoft.com/office/powerpoint/2010/main" val="219875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 dirty="0">
                <a:solidFill>
                  <a:srgbClr val="FFC000"/>
                </a:solidFill>
              </a:rPr>
              <a:t>웹 구축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923928" y="386789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F338B-721F-436C-9FB0-37F93D90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5" y="1054543"/>
            <a:ext cx="4320478" cy="437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142404-4712-451D-A6EE-C504C9EF9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673393"/>
            <a:ext cx="4320479" cy="310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F5C927-4F94-4D36-859F-B53DA73F4FF4}"/>
              </a:ext>
            </a:extLst>
          </p:cNvPr>
          <p:cNvSpPr txBox="1"/>
          <p:nvPr/>
        </p:nvSpPr>
        <p:spPr>
          <a:xfrm>
            <a:off x="5148064" y="1066681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파일들을 압축시켜서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등록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9EB0B-C0EB-48AA-BCFF-D3A679A636CE}"/>
              </a:ext>
            </a:extLst>
          </p:cNvPr>
          <p:cNvSpPr txBox="1"/>
          <p:nvPr/>
        </p:nvSpPr>
        <p:spPr>
          <a:xfrm>
            <a:off x="5148064" y="2163954"/>
            <a:ext cx="374441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 Formation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인스턴스를 생성할 때 사용할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Data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구성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 설치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(DB, Apache, php,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 패키지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Httpd, php,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DB.repo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파일 수정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WGET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부터 압축파일 다운로드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접근을 시도해도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보안접근 할 수 있도록 </a:t>
            </a:r>
            <a:r>
              <a:rPr lang="ko-KR" altLang="en-US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리다이렉션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3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390914-7501-4761-BFF3-2E61F98F8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155258"/>
            <a:ext cx="4320479" cy="25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7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평행 사변형 160">
            <a:extLst>
              <a:ext uri="{FF2B5EF4-FFF2-40B4-BE49-F238E27FC236}">
                <a16:creationId xmlns:a16="http://schemas.microsoft.com/office/drawing/2014/main" id="{393828FE-C59D-45BE-8DA2-67841C36D90B}"/>
              </a:ext>
            </a:extLst>
          </p:cNvPr>
          <p:cNvSpPr/>
          <p:nvPr/>
        </p:nvSpPr>
        <p:spPr>
          <a:xfrm>
            <a:off x="3437620" y="1337894"/>
            <a:ext cx="2290742" cy="454421"/>
          </a:xfrm>
          <a:prstGeom prst="parallelogram">
            <a:avLst>
              <a:gd name="adj" fmla="val 398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평행 사변형 161">
            <a:extLst>
              <a:ext uri="{FF2B5EF4-FFF2-40B4-BE49-F238E27FC236}">
                <a16:creationId xmlns:a16="http://schemas.microsoft.com/office/drawing/2014/main" id="{BCDEDFA0-D669-455D-B856-5E27EAD58F79}"/>
              </a:ext>
            </a:extLst>
          </p:cNvPr>
          <p:cNvSpPr/>
          <p:nvPr/>
        </p:nvSpPr>
        <p:spPr>
          <a:xfrm>
            <a:off x="3941677" y="1527572"/>
            <a:ext cx="5022812" cy="527761"/>
          </a:xfrm>
          <a:prstGeom prst="parallelogram">
            <a:avLst>
              <a:gd name="adj" fmla="val 398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평행 사변형 166">
            <a:extLst>
              <a:ext uri="{FF2B5EF4-FFF2-40B4-BE49-F238E27FC236}">
                <a16:creationId xmlns:a16="http://schemas.microsoft.com/office/drawing/2014/main" id="{015583B3-8A31-404C-AB36-3FBED88BF330}"/>
              </a:ext>
            </a:extLst>
          </p:cNvPr>
          <p:cNvSpPr/>
          <p:nvPr/>
        </p:nvSpPr>
        <p:spPr>
          <a:xfrm>
            <a:off x="2888281" y="2780256"/>
            <a:ext cx="2290742" cy="454421"/>
          </a:xfrm>
          <a:prstGeom prst="parallelogram">
            <a:avLst>
              <a:gd name="adj" fmla="val 398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평행 사변형 167">
            <a:extLst>
              <a:ext uri="{FF2B5EF4-FFF2-40B4-BE49-F238E27FC236}">
                <a16:creationId xmlns:a16="http://schemas.microsoft.com/office/drawing/2014/main" id="{F15F6CBB-82FB-4C93-86BF-D215E71039EE}"/>
              </a:ext>
            </a:extLst>
          </p:cNvPr>
          <p:cNvSpPr/>
          <p:nvPr/>
        </p:nvSpPr>
        <p:spPr>
          <a:xfrm>
            <a:off x="3414169" y="2969934"/>
            <a:ext cx="5487288" cy="527761"/>
          </a:xfrm>
          <a:prstGeom prst="parallelogram">
            <a:avLst>
              <a:gd name="adj" fmla="val 398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평행 사변형 168">
            <a:extLst>
              <a:ext uri="{FF2B5EF4-FFF2-40B4-BE49-F238E27FC236}">
                <a16:creationId xmlns:a16="http://schemas.microsoft.com/office/drawing/2014/main" id="{E8E4E148-0F93-4FD3-B3F6-88C838248A5A}"/>
              </a:ext>
            </a:extLst>
          </p:cNvPr>
          <p:cNvSpPr/>
          <p:nvPr/>
        </p:nvSpPr>
        <p:spPr>
          <a:xfrm>
            <a:off x="2571468" y="3542477"/>
            <a:ext cx="2290742" cy="454421"/>
          </a:xfrm>
          <a:prstGeom prst="parallelogram">
            <a:avLst>
              <a:gd name="adj" fmla="val 398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평행 사변형 169">
            <a:extLst>
              <a:ext uri="{FF2B5EF4-FFF2-40B4-BE49-F238E27FC236}">
                <a16:creationId xmlns:a16="http://schemas.microsoft.com/office/drawing/2014/main" id="{167461DF-8BD6-4BE3-A623-9FEB5DA53920}"/>
              </a:ext>
            </a:extLst>
          </p:cNvPr>
          <p:cNvSpPr/>
          <p:nvPr/>
        </p:nvSpPr>
        <p:spPr>
          <a:xfrm>
            <a:off x="3075524" y="3732155"/>
            <a:ext cx="5810816" cy="527761"/>
          </a:xfrm>
          <a:prstGeom prst="parallelogram">
            <a:avLst>
              <a:gd name="adj" fmla="val 398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평행 사변형 171">
            <a:extLst>
              <a:ext uri="{FF2B5EF4-FFF2-40B4-BE49-F238E27FC236}">
                <a16:creationId xmlns:a16="http://schemas.microsoft.com/office/drawing/2014/main" id="{5F7FC88E-5228-4CEE-B876-70284FC6CBCB}"/>
              </a:ext>
            </a:extLst>
          </p:cNvPr>
          <p:cNvSpPr/>
          <p:nvPr/>
        </p:nvSpPr>
        <p:spPr>
          <a:xfrm>
            <a:off x="2263478" y="4302583"/>
            <a:ext cx="2308522" cy="454421"/>
          </a:xfrm>
          <a:prstGeom prst="parallelogram">
            <a:avLst>
              <a:gd name="adj" fmla="val 398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3" name="평행 사변형 172">
            <a:extLst>
              <a:ext uri="{FF2B5EF4-FFF2-40B4-BE49-F238E27FC236}">
                <a16:creationId xmlns:a16="http://schemas.microsoft.com/office/drawing/2014/main" id="{ABC56A4F-33E3-4661-AE09-60B2B8B3D5CF}"/>
              </a:ext>
            </a:extLst>
          </p:cNvPr>
          <p:cNvSpPr/>
          <p:nvPr/>
        </p:nvSpPr>
        <p:spPr>
          <a:xfrm>
            <a:off x="2767534" y="4492261"/>
            <a:ext cx="6139915" cy="527761"/>
          </a:xfrm>
          <a:prstGeom prst="parallelogram">
            <a:avLst>
              <a:gd name="adj" fmla="val 398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C17DE69A-78AB-4B58-A15F-5C5F06B49A18}"/>
              </a:ext>
            </a:extLst>
          </p:cNvPr>
          <p:cNvSpPr/>
          <p:nvPr/>
        </p:nvSpPr>
        <p:spPr>
          <a:xfrm>
            <a:off x="3715382" y="575612"/>
            <a:ext cx="2290742" cy="454421"/>
          </a:xfrm>
          <a:prstGeom prst="parallelogram">
            <a:avLst>
              <a:gd name="adj" fmla="val 398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평행 사변형 159">
            <a:extLst>
              <a:ext uri="{FF2B5EF4-FFF2-40B4-BE49-F238E27FC236}">
                <a16:creationId xmlns:a16="http://schemas.microsoft.com/office/drawing/2014/main" id="{A907DEA3-D67D-479E-95BE-6A127CCEB2CB}"/>
              </a:ext>
            </a:extLst>
          </p:cNvPr>
          <p:cNvSpPr/>
          <p:nvPr/>
        </p:nvSpPr>
        <p:spPr>
          <a:xfrm>
            <a:off x="4219438" y="765290"/>
            <a:ext cx="4745051" cy="527761"/>
          </a:xfrm>
          <a:prstGeom prst="parallelogram">
            <a:avLst>
              <a:gd name="adj" fmla="val 398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924560" y="70664"/>
            <a:ext cx="1215355" cy="34084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05684" y="642384"/>
            <a:ext cx="45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36096" y="904418"/>
            <a:ext cx="4495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가상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On-Premise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환경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7F15890-698B-4108-9FCA-76A46A0A2645}"/>
              </a:ext>
            </a:extLst>
          </p:cNvPr>
          <p:cNvSpPr txBox="1"/>
          <p:nvPr/>
        </p:nvSpPr>
        <p:spPr>
          <a:xfrm>
            <a:off x="3660077" y="1405299"/>
            <a:ext cx="39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02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8F136A-113C-4F63-A08F-D8EE5E48C64A}"/>
              </a:ext>
            </a:extLst>
          </p:cNvPr>
          <p:cNvSpPr txBox="1"/>
          <p:nvPr/>
        </p:nvSpPr>
        <p:spPr>
          <a:xfrm>
            <a:off x="3066420" y="2847661"/>
            <a:ext cx="40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04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4D8874B-7869-49BF-B727-95231F6EDB5D}"/>
              </a:ext>
            </a:extLst>
          </p:cNvPr>
          <p:cNvSpPr txBox="1"/>
          <p:nvPr/>
        </p:nvSpPr>
        <p:spPr>
          <a:xfrm>
            <a:off x="2746425" y="3609882"/>
            <a:ext cx="40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05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6A9EF8-6DAA-43D1-894B-2E6BF5CA5B65}"/>
              </a:ext>
            </a:extLst>
          </p:cNvPr>
          <p:cNvSpPr txBox="1"/>
          <p:nvPr/>
        </p:nvSpPr>
        <p:spPr>
          <a:xfrm>
            <a:off x="2483768" y="4371950"/>
            <a:ext cx="40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06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5D0058-848B-4EFE-B397-578BBC54180D}"/>
              </a:ext>
            </a:extLst>
          </p:cNvPr>
          <p:cNvSpPr txBox="1"/>
          <p:nvPr/>
        </p:nvSpPr>
        <p:spPr>
          <a:xfrm>
            <a:off x="5549272" y="1634540"/>
            <a:ext cx="449533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AWS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서비스 종류 및 설명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CEE5E39-FDB0-4FD2-AC3D-C163B817CA95}"/>
              </a:ext>
            </a:extLst>
          </p:cNvPr>
          <p:cNvSpPr txBox="1"/>
          <p:nvPr/>
        </p:nvSpPr>
        <p:spPr>
          <a:xfrm>
            <a:off x="5045216" y="3126838"/>
            <a:ext cx="4495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Cloud Formation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 자동화 구축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911E45-80D0-4B69-AD97-321665691442}"/>
              </a:ext>
            </a:extLst>
          </p:cNvPr>
          <p:cNvSpPr txBox="1"/>
          <p:nvPr/>
        </p:nvSpPr>
        <p:spPr>
          <a:xfrm>
            <a:off x="4644008" y="3886162"/>
            <a:ext cx="39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운영관리를 위한 추가 서비스 및 구동 테스트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D6F2293-1083-465F-BF4E-018553413182}"/>
              </a:ext>
            </a:extLst>
          </p:cNvPr>
          <p:cNvSpPr txBox="1"/>
          <p:nvPr/>
        </p:nvSpPr>
        <p:spPr>
          <a:xfrm>
            <a:off x="4613168" y="4618504"/>
            <a:ext cx="449533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AWS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마이그레이션 후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서버 운영 비용 산정</a:t>
            </a:r>
          </a:p>
        </p:txBody>
      </p:sp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9663FF12-86B9-4D8A-BDE4-EFFA05F3B83E}"/>
              </a:ext>
            </a:extLst>
          </p:cNvPr>
          <p:cNvSpPr/>
          <p:nvPr/>
        </p:nvSpPr>
        <p:spPr>
          <a:xfrm>
            <a:off x="3189234" y="2100349"/>
            <a:ext cx="2290742" cy="391274"/>
          </a:xfrm>
          <a:prstGeom prst="parallelogram">
            <a:avLst>
              <a:gd name="adj" fmla="val 398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DCDABEFB-6AB7-4CFB-A077-A1312CFE1223}"/>
              </a:ext>
            </a:extLst>
          </p:cNvPr>
          <p:cNvSpPr/>
          <p:nvPr/>
        </p:nvSpPr>
        <p:spPr>
          <a:xfrm>
            <a:off x="3693290" y="2290027"/>
            <a:ext cx="5208167" cy="454422"/>
          </a:xfrm>
          <a:prstGeom prst="parallelogram">
            <a:avLst>
              <a:gd name="adj" fmla="val 398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계층 웹 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DACDF8-35F5-4528-AF22-81584E8CDD10}"/>
              </a:ext>
            </a:extLst>
          </p:cNvPr>
          <p:cNvSpPr txBox="1"/>
          <p:nvPr/>
        </p:nvSpPr>
        <p:spPr>
          <a:xfrm>
            <a:off x="3419872" y="2167753"/>
            <a:ext cx="40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 dirty="0">
                <a:solidFill>
                  <a:srgbClr val="FFC000"/>
                </a:solidFill>
              </a:rPr>
              <a:t>웹 구축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927196" y="376429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B9C99D-1ABF-4FD8-9A3A-5934829E9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31"/>
          <a:stretch/>
        </p:blipFill>
        <p:spPr>
          <a:xfrm>
            <a:off x="474342" y="1054542"/>
            <a:ext cx="4288448" cy="35334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F4ECB0-A173-4164-B0C4-9C39018F2213}"/>
              </a:ext>
            </a:extLst>
          </p:cNvPr>
          <p:cNvSpPr txBox="1"/>
          <p:nvPr/>
        </p:nvSpPr>
        <p:spPr>
          <a:xfrm>
            <a:off x="5148064" y="1066681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EC2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인스턴스를 통해 웹 페이지에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정상적인 접속 확인</a:t>
            </a:r>
          </a:p>
        </p:txBody>
      </p:sp>
    </p:spTree>
    <p:extLst>
      <p:ext uri="{BB962C8B-B14F-4D97-AF65-F5344CB8AC3E}">
        <p14:creationId xmlns:p14="http://schemas.microsoft.com/office/powerpoint/2010/main" val="416672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 dirty="0">
                <a:solidFill>
                  <a:srgbClr val="FFC000"/>
                </a:solidFill>
              </a:rPr>
              <a:t>웹 구축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Web – RDS </a:t>
            </a:r>
            <a:r>
              <a:rPr lang="ko-KR" altLang="en-US">
                <a:solidFill>
                  <a:srgbClr val="FFC000"/>
                </a:solidFill>
              </a:rPr>
              <a:t>연동</a:t>
            </a:r>
            <a:r>
              <a:rPr lang="en-US" altLang="ko-KR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D089F8-A83E-4EF8-B31F-AB541398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900" y="1374560"/>
            <a:ext cx="3885548" cy="47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C6B09B-AED6-4337-AC19-63CEB2DC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00" y="1939240"/>
            <a:ext cx="3885548" cy="5120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2A3E96-7A05-40F8-9390-DF59D6DEE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932" y="1131590"/>
            <a:ext cx="3885548" cy="1287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3960A0-DDCC-4D21-9E07-A98A54351C21}"/>
              </a:ext>
            </a:extLst>
          </p:cNvPr>
          <p:cNvSpPr txBox="1"/>
          <p:nvPr/>
        </p:nvSpPr>
        <p:spPr>
          <a:xfrm>
            <a:off x="4985612" y="2925079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기존의 가상머신 상에서의 테스트 환경상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(Web – DB)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연동은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연결을 할 때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localhost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접속한 반면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상에서는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RDS ENDPOINT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접속</a:t>
            </a:r>
          </a:p>
        </p:txBody>
      </p:sp>
      <p:sp>
        <p:nvSpPr>
          <p:cNvPr id="17" name="Half Frame 6">
            <a:extLst>
              <a:ext uri="{FF2B5EF4-FFF2-40B4-BE49-F238E27FC236}">
                <a16:creationId xmlns:a16="http://schemas.microsoft.com/office/drawing/2014/main" id="{94BB7AEB-1FF1-481D-88E8-63182D1F17FF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Half Frame 7">
            <a:extLst>
              <a:ext uri="{FF2B5EF4-FFF2-40B4-BE49-F238E27FC236}">
                <a16:creationId xmlns:a16="http://schemas.microsoft.com/office/drawing/2014/main" id="{A9A7933C-F17E-4E77-80BB-26A384DF4A00}"/>
              </a:ext>
            </a:extLst>
          </p:cNvPr>
          <p:cNvSpPr/>
          <p:nvPr/>
        </p:nvSpPr>
        <p:spPr>
          <a:xfrm rot="10800000">
            <a:off x="3081537" y="3966591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D815E9-F0B4-4442-8A0D-2C29484D0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94" y="1048572"/>
            <a:ext cx="3456384" cy="37530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75D0DEB-7151-465D-8C71-35407094DE77}"/>
              </a:ext>
            </a:extLst>
          </p:cNvPr>
          <p:cNvSpPr/>
          <p:nvPr/>
        </p:nvSpPr>
        <p:spPr>
          <a:xfrm>
            <a:off x="475442" y="2772131"/>
            <a:ext cx="1072222" cy="739659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9A6B1CD-0776-4603-A78B-1A089EABDEEF}"/>
              </a:ext>
            </a:extLst>
          </p:cNvPr>
          <p:cNvSpPr/>
          <p:nvPr/>
        </p:nvSpPr>
        <p:spPr>
          <a:xfrm>
            <a:off x="4098715" y="1796984"/>
            <a:ext cx="720080" cy="1123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995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 dirty="0">
                <a:solidFill>
                  <a:srgbClr val="FFC000"/>
                </a:solidFill>
              </a:rPr>
              <a:t>웹 구축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Web – RDS </a:t>
            </a:r>
            <a:r>
              <a:rPr lang="ko-KR" altLang="en-US">
                <a:solidFill>
                  <a:srgbClr val="FFC000"/>
                </a:solidFill>
              </a:rPr>
              <a:t>연동</a:t>
            </a:r>
            <a:r>
              <a:rPr lang="en-US" altLang="ko-KR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089570" y="249974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51573F-FC11-4BA4-A726-164BE2B1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071234"/>
            <a:ext cx="4464496" cy="2252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A569CD-C1C6-4F20-8408-95BD1C514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11"/>
          <a:stretch/>
        </p:blipFill>
        <p:spPr>
          <a:xfrm>
            <a:off x="467505" y="1511484"/>
            <a:ext cx="4464496" cy="1805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7C2454-27CD-4F7D-A6BF-E8779E4106F3}"/>
              </a:ext>
            </a:extLst>
          </p:cNvPr>
          <p:cNvSpPr txBox="1"/>
          <p:nvPr/>
        </p:nvSpPr>
        <p:spPr>
          <a:xfrm>
            <a:off x="5148064" y="1066681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RDS ENDPOINT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접속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및 테이블 생성</a:t>
            </a:r>
          </a:p>
        </p:txBody>
      </p:sp>
    </p:spTree>
    <p:extLst>
      <p:ext uri="{BB962C8B-B14F-4D97-AF65-F5344CB8AC3E}">
        <p14:creationId xmlns:p14="http://schemas.microsoft.com/office/powerpoint/2010/main" val="113440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 dirty="0">
                <a:solidFill>
                  <a:srgbClr val="FFC000"/>
                </a:solidFill>
              </a:rPr>
              <a:t>웹 구축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Web – RDS </a:t>
            </a:r>
            <a:r>
              <a:rPr lang="ko-KR" altLang="en-US">
                <a:solidFill>
                  <a:srgbClr val="FFC000"/>
                </a:solidFill>
              </a:rPr>
              <a:t>연동</a:t>
            </a:r>
            <a:r>
              <a:rPr lang="en-US" altLang="ko-KR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923929" y="372387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EA5621-B3FF-4073-B932-7937E46FE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31"/>
          <a:stretch/>
        </p:blipFill>
        <p:spPr>
          <a:xfrm>
            <a:off x="474342" y="1054542"/>
            <a:ext cx="4288448" cy="3533431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53D0174B-070B-4DBA-8A1A-D5B00FDD06E8}"/>
              </a:ext>
            </a:extLst>
          </p:cNvPr>
          <p:cNvSpPr/>
          <p:nvPr/>
        </p:nvSpPr>
        <p:spPr>
          <a:xfrm>
            <a:off x="1835696" y="3291830"/>
            <a:ext cx="576064" cy="231667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13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 dirty="0">
                <a:solidFill>
                  <a:srgbClr val="FFC000"/>
                </a:solidFill>
              </a:rPr>
              <a:t>웹 구축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Web – RDS </a:t>
            </a:r>
            <a:r>
              <a:rPr lang="ko-KR" altLang="en-US">
                <a:solidFill>
                  <a:srgbClr val="FFC000"/>
                </a:solidFill>
              </a:rPr>
              <a:t>연동</a:t>
            </a:r>
            <a:r>
              <a:rPr lang="en-US" altLang="ko-KR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256364" y="98370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261908-2A75-4240-B760-B553AA81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4542"/>
            <a:ext cx="2683719" cy="350785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8131ACC4-0226-4A26-AECF-EAC3D9C7EA40}"/>
              </a:ext>
            </a:extLst>
          </p:cNvPr>
          <p:cNvSpPr/>
          <p:nvPr/>
        </p:nvSpPr>
        <p:spPr>
          <a:xfrm>
            <a:off x="1475655" y="3003798"/>
            <a:ext cx="360041" cy="144016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6FD827-6A64-4CD4-A894-620C8F911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71"/>
          <a:stretch/>
        </p:blipFill>
        <p:spPr>
          <a:xfrm>
            <a:off x="3302441" y="1054542"/>
            <a:ext cx="2709719" cy="3507854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BB930F22-A462-4D88-9FF8-F9C9071E929F}"/>
              </a:ext>
            </a:extLst>
          </p:cNvPr>
          <p:cNvSpPr/>
          <p:nvPr/>
        </p:nvSpPr>
        <p:spPr>
          <a:xfrm>
            <a:off x="3344282" y="1491630"/>
            <a:ext cx="2595869" cy="1944216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B8F3F22-0810-4B9C-A284-D7FFCE1E6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0" b="6961"/>
          <a:stretch/>
        </p:blipFill>
        <p:spPr>
          <a:xfrm>
            <a:off x="6230863" y="1054542"/>
            <a:ext cx="2618873" cy="350785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8426692-633D-41DB-8F00-3989295ACC5A}"/>
              </a:ext>
            </a:extLst>
          </p:cNvPr>
          <p:cNvSpPr/>
          <p:nvPr/>
        </p:nvSpPr>
        <p:spPr>
          <a:xfrm>
            <a:off x="2744744" y="2283718"/>
            <a:ext cx="500473" cy="1354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BD00FA1-CCA5-4D1F-8F47-BE7A7CFB0E7E}"/>
              </a:ext>
            </a:extLst>
          </p:cNvPr>
          <p:cNvSpPr/>
          <p:nvPr/>
        </p:nvSpPr>
        <p:spPr>
          <a:xfrm>
            <a:off x="5871275" y="2283717"/>
            <a:ext cx="500473" cy="1354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3CA75173-E47E-49AD-B4D6-78C2524A3F8F}"/>
              </a:ext>
            </a:extLst>
          </p:cNvPr>
          <p:cNvSpPr/>
          <p:nvPr/>
        </p:nvSpPr>
        <p:spPr>
          <a:xfrm>
            <a:off x="7360278" y="2736460"/>
            <a:ext cx="360041" cy="195329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7956376" y="372627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2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 dirty="0">
                <a:solidFill>
                  <a:srgbClr val="FFC000"/>
                </a:solidFill>
              </a:rPr>
              <a:t>웹 구축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Web – RDS </a:t>
            </a:r>
            <a:r>
              <a:rPr lang="ko-KR" altLang="en-US">
                <a:solidFill>
                  <a:srgbClr val="FFC000"/>
                </a:solidFill>
              </a:rPr>
              <a:t>연동</a:t>
            </a:r>
            <a:r>
              <a:rPr lang="en-US" altLang="ko-KR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419872" y="300379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B410C7-3184-4BF3-9E0A-2B39EB9F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054542"/>
            <a:ext cx="2808312" cy="1010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E1CE5C-5A0B-46E2-90AB-19BC826A64C3}"/>
              </a:ext>
            </a:extLst>
          </p:cNvPr>
          <p:cNvSpPr txBox="1"/>
          <p:nvPr/>
        </p:nvSpPr>
        <p:spPr>
          <a:xfrm>
            <a:off x="5148064" y="1066681"/>
            <a:ext cx="3744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페이지를 통해 회원 가입 및 로그인 진행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회원가입 데이터 전송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조회하여 일치할 경우 로그인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메인 페이지로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85A39-B428-4D20-A33A-79E9FE1B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5" y="2309674"/>
            <a:ext cx="3794373" cy="15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45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 dirty="0">
                <a:solidFill>
                  <a:srgbClr val="FFC000"/>
                </a:solidFill>
              </a:rPr>
              <a:t>웹 구축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131840" y="405200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0B4471-2B91-46D2-8EF5-C54776FD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0268"/>
            <a:ext cx="3510036" cy="337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9DC026-105E-44B6-B63E-BF5A59CCB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35609"/>
            <a:ext cx="3510036" cy="2012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B44792-E7A8-4DBD-90F4-8F457E01DC46}"/>
              </a:ext>
            </a:extLst>
          </p:cNvPr>
          <p:cNvSpPr txBox="1"/>
          <p:nvPr/>
        </p:nvSpPr>
        <p:spPr>
          <a:xfrm>
            <a:off x="5148064" y="1066681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정적 웹사이트에 사용될 이미지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html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문서 저장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페이지의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S3-site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CloudFront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배포의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뒤에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site.html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통해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정적 웹페이지에 링크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D772E2-4C8C-4DEC-A9F1-55FB47720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4" y="3575975"/>
            <a:ext cx="3510036" cy="851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C8C0C4-ED41-4C9B-81EE-B6982A19A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619" b="17954"/>
          <a:stretch/>
        </p:blipFill>
        <p:spPr>
          <a:xfrm>
            <a:off x="467224" y="4509208"/>
            <a:ext cx="3509715" cy="375725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D88CF1A3-4505-4186-9DB5-B91B1203830A}"/>
              </a:ext>
            </a:extLst>
          </p:cNvPr>
          <p:cNvSpPr/>
          <p:nvPr/>
        </p:nvSpPr>
        <p:spPr>
          <a:xfrm>
            <a:off x="2245735" y="4599406"/>
            <a:ext cx="598073" cy="195329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96524FE-C858-4C06-9477-98BCF2FF1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rgbClr val="FFC000"/>
                </a:solidFill>
              </a:rPr>
              <a:t>S3 - CloudFront </a:t>
            </a:r>
          </a:p>
        </p:txBody>
      </p:sp>
    </p:spTree>
    <p:extLst>
      <p:ext uri="{BB962C8B-B14F-4D97-AF65-F5344CB8AC3E}">
        <p14:creationId xmlns:p14="http://schemas.microsoft.com/office/powerpoint/2010/main" val="3072939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rgbClr val="FFC000"/>
                </a:solidFill>
              </a:rPr>
              <a:t>S3 - CloudFront </a:t>
            </a: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79512" y="98330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5274676" y="3315281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5740F7-EC21-4C82-A4D3-1C8B06EB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4541"/>
            <a:ext cx="5865548" cy="31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85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1203598"/>
            <a:ext cx="3168352" cy="504056"/>
          </a:xfrm>
        </p:spPr>
        <p:txBody>
          <a:bodyPr/>
          <a:lstStyle/>
          <a:p>
            <a:pPr lvl="0"/>
            <a:r>
              <a:rPr lang="en-US" altLang="ko-KR" sz="2400" b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21BC64C-7BA5-4C40-9462-77D49B4DB530}"/>
              </a:ext>
            </a:extLst>
          </p:cNvPr>
          <p:cNvSpPr txBox="1">
            <a:spLocks/>
          </p:cNvSpPr>
          <p:nvPr/>
        </p:nvSpPr>
        <p:spPr>
          <a:xfrm>
            <a:off x="4535996" y="1815666"/>
            <a:ext cx="3816424" cy="15121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Cloud Formation </a:t>
            </a: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구축</a:t>
            </a:r>
          </a:p>
        </p:txBody>
      </p:sp>
    </p:spTree>
    <p:extLst>
      <p:ext uri="{BB962C8B-B14F-4D97-AF65-F5344CB8AC3E}">
        <p14:creationId xmlns:p14="http://schemas.microsoft.com/office/powerpoint/2010/main" val="2331553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>
                <a:solidFill>
                  <a:srgbClr val="FFC000"/>
                </a:solidFill>
              </a:rPr>
              <a:t>AWS </a:t>
            </a:r>
            <a:r>
              <a:rPr lang="ko-KR" altLang="en-US">
                <a:solidFill>
                  <a:srgbClr val="FFC000"/>
                </a:solidFill>
              </a:rPr>
              <a:t>클라우드 아키텍처 구성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AWS </a:t>
            </a:r>
            <a:r>
              <a:rPr lang="ko-KR" altLang="en-US">
                <a:solidFill>
                  <a:srgbClr val="FFC000"/>
                </a:solidFill>
              </a:rPr>
              <a:t>클라우드 아키텍처 구성도</a:t>
            </a:r>
            <a:endParaRPr lang="en-US" altLang="ko-KR">
              <a:solidFill>
                <a:srgbClr val="FFC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974931-33E9-4C98-B1E4-4A7138A3C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17" y="987574"/>
            <a:ext cx="7291986" cy="4007944"/>
          </a:xfrm>
          <a:prstGeom prst="rect">
            <a:avLst/>
          </a:prstGeom>
        </p:spPr>
      </p:pic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7452320" y="415592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993304" y="93727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17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1203598"/>
            <a:ext cx="3168352" cy="504056"/>
          </a:xfrm>
        </p:spPr>
        <p:txBody>
          <a:bodyPr/>
          <a:lstStyle/>
          <a:p>
            <a:pPr lvl="0"/>
            <a:r>
              <a:rPr lang="en-US" altLang="ko-KR" sz="2400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6D16880-1A2A-407E-8090-6E90DB3A35D2}"/>
              </a:ext>
            </a:extLst>
          </p:cNvPr>
          <p:cNvSpPr txBox="1">
            <a:spLocks/>
          </p:cNvSpPr>
          <p:nvPr/>
        </p:nvSpPr>
        <p:spPr>
          <a:xfrm>
            <a:off x="4572000" y="1815666"/>
            <a:ext cx="3816424" cy="15121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On-Premise</a:t>
            </a: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37EF95-DA0E-48CE-BAAD-A8348F06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035358"/>
            <a:ext cx="4328688" cy="3624624"/>
          </a:xfrm>
          <a:prstGeom prst="rect">
            <a:avLst/>
          </a:prstGeom>
        </p:spPr>
      </p:pic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953842" y="380591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004048" y="2355726"/>
            <a:ext cx="3600400" cy="239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파라미터 구성</a:t>
            </a:r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EC2 Instance AMI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VPC CIDR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Public &amp; Private Subnet CIDR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Key Pair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Main &amp; read Replica DB instance Class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 name / DB Storage size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 username / DB password / Multi AZ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 여부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36ED9-A154-4D74-8DAC-FA04BF01F445}"/>
              </a:ext>
            </a:extLst>
          </p:cNvPr>
          <p:cNvSpPr txBox="1"/>
          <p:nvPr/>
        </p:nvSpPr>
        <p:spPr>
          <a:xfrm>
            <a:off x="5004048" y="1054542"/>
            <a:ext cx="3600400" cy="116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파라미터</a:t>
            </a:r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리소스를 정의할 때 참조 형식으로 가져와 사용할 수 있도록 미리 정의하는 영역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95536" y="9689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004048" y="2355726"/>
            <a:ext cx="3600400" cy="239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파라미터 구성</a:t>
            </a:r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EC2 Instance AMI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VPC CIDR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Public &amp; Private Subnet CIDR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Key Pair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Main &amp; read Replica DB instance Class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 name / DB Storage size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 username / DB password / Multi AZ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 여부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36ED9-A154-4D74-8DAC-FA04BF01F445}"/>
              </a:ext>
            </a:extLst>
          </p:cNvPr>
          <p:cNvSpPr txBox="1"/>
          <p:nvPr/>
        </p:nvSpPr>
        <p:spPr>
          <a:xfrm>
            <a:off x="5004048" y="1054542"/>
            <a:ext cx="3600400" cy="116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파라미터</a:t>
            </a:r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리소스를 정의할 때 참조 형식으로 가져와 사용할 수 있도록 미리 정의하는 영역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8E255A-6AC3-4211-8A1F-57238031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7" y="1006133"/>
            <a:ext cx="4349667" cy="3807681"/>
          </a:xfrm>
          <a:prstGeom prst="rect">
            <a:avLst/>
          </a:prstGeom>
        </p:spPr>
      </p:pic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930747" y="398927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194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048" y="1114566"/>
            <a:ext cx="3600400" cy="1122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Resource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실제로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AWS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사용할 인프라 및 네트워크를 정의하는 영역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004048" y="2726502"/>
            <a:ext cx="3600400" cy="84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VPC (</a:t>
            </a:r>
            <a:r>
              <a:rPr lang="en-US" altLang="ko-KR" sz="1200" b="1" i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Virtual Private Cloud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리전단위 가상 네트워크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3CBDC4-0148-4890-9F5A-17C11588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5054"/>
            <a:ext cx="4534284" cy="3746936"/>
          </a:xfrm>
          <a:prstGeom prst="rect">
            <a:avLst/>
          </a:prstGeom>
        </p:spPr>
      </p:pic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45232" y="91556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089648" y="390297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392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4718394" y="1164815"/>
            <a:ext cx="3600400" cy="158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Public Subnet</a:t>
            </a: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외부와 통신가능한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Subnet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Command Host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368446-5DBB-4694-B018-AF3FE00F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5054"/>
            <a:ext cx="4248471" cy="3966542"/>
          </a:xfrm>
          <a:prstGeom prst="rect">
            <a:avLst/>
          </a:prstGeom>
        </p:spPr>
      </p:pic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45232" y="91556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798904" y="411505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319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4949788" y="1207375"/>
            <a:ext cx="3888432" cy="84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Public Route Table</a:t>
            </a: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외부와 통신하기 위해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IGW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연결시키는 라우팅 테이블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27FF0E-B6C4-4459-A8D9-FD8D28612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5054"/>
            <a:ext cx="4248472" cy="3962960"/>
          </a:xfrm>
          <a:prstGeom prst="rect">
            <a:avLst/>
          </a:prstGeom>
        </p:spPr>
      </p:pic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45232" y="91556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798904" y="411505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382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D27470-4599-4210-8AE0-CF0463AD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3" y="985053"/>
            <a:ext cx="4371425" cy="397491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45232" y="91556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945632" y="411505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22BF5-DE53-4079-BA10-82188726B222}"/>
              </a:ext>
            </a:extLst>
          </p:cNvPr>
          <p:cNvSpPr txBox="1"/>
          <p:nvPr/>
        </p:nvSpPr>
        <p:spPr>
          <a:xfrm>
            <a:off x="5004048" y="1059285"/>
            <a:ext cx="3888432" cy="211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Security Group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Command Host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-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보안그룹상 외부 접근이 차단된 웹서버에 접근할 수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있도록 연결해주는 인스턴스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</a:t>
            </a:r>
          </a:p>
        </p:txBody>
      </p:sp>
    </p:spTree>
    <p:extLst>
      <p:ext uri="{BB962C8B-B14F-4D97-AF65-F5344CB8AC3E}">
        <p14:creationId xmlns:p14="http://schemas.microsoft.com/office/powerpoint/2010/main" val="2238034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45232" y="91556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945632" y="411505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45FE45-0642-40E5-95E7-97F51279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0" y="998774"/>
            <a:ext cx="4363424" cy="3961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6E2DB-B5C7-4D77-A792-07CE773428FE}"/>
              </a:ext>
            </a:extLst>
          </p:cNvPr>
          <p:cNvSpPr txBox="1"/>
          <p:nvPr/>
        </p:nvSpPr>
        <p:spPr>
          <a:xfrm>
            <a:off x="5004048" y="1059285"/>
            <a:ext cx="3888432" cy="211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Security Group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Command Host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-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보안그룹상 외부 접근이 차단된 웹서버에 접근할 수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있도록 연결해주는 인스턴스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</a:t>
            </a:r>
          </a:p>
        </p:txBody>
      </p:sp>
    </p:spTree>
    <p:extLst>
      <p:ext uri="{BB962C8B-B14F-4D97-AF65-F5344CB8AC3E}">
        <p14:creationId xmlns:p14="http://schemas.microsoft.com/office/powerpoint/2010/main" val="2839125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004048" y="1059285"/>
            <a:ext cx="3816424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Command Host </a:t>
            </a: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보안그룹상 외부 접근이 차단된 웹서버에 접근할 수 있도록 연결해주는 인스턴스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45232" y="91556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017640" y="411505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C2059C-D3C9-4A65-966A-B3BD1E67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36" y="985053"/>
            <a:ext cx="4424735" cy="39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86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004048" y="1059285"/>
            <a:ext cx="3816424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</a:t>
            </a: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고가용성을 위한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Multi-AZ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구성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쿼리 성능을 위한 읽기전용 </a:t>
            </a:r>
            <a:r>
              <a:rPr lang="ko-KR" altLang="en-US" sz="11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복제본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구성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017640" y="411505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163F5E-2C16-4E80-A0F6-50263AA5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5055"/>
            <a:ext cx="4464496" cy="3974914"/>
          </a:xfrm>
          <a:prstGeom prst="rect">
            <a:avLst/>
          </a:prstGeom>
        </p:spPr>
      </p:pic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45232" y="91556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231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327576" y="1054542"/>
            <a:ext cx="3816424" cy="188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Launch Template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 Scaling Group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속한 웹서버 인스턴스 정의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User Data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페이지를 구성하기 위해 사용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9A590B-2100-4A0E-A135-6AEA315B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5054"/>
            <a:ext cx="5068611" cy="3974914"/>
          </a:xfrm>
          <a:prstGeom prst="rect">
            <a:avLst/>
          </a:prstGeom>
        </p:spPr>
      </p:pic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405731" y="411450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07504" y="91556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97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>
                <a:solidFill>
                  <a:srgbClr val="FFC000"/>
                </a:solidFill>
              </a:rPr>
              <a:t>시나리오 및 </a:t>
            </a:r>
            <a:r>
              <a:rPr lang="en-US" altLang="ko-KR">
                <a:solidFill>
                  <a:srgbClr val="FFC000"/>
                </a:solidFill>
              </a:rPr>
              <a:t>On-Premise </a:t>
            </a:r>
            <a:r>
              <a:rPr lang="ko-KR" altLang="en-US">
                <a:solidFill>
                  <a:srgbClr val="FFC000"/>
                </a:solidFill>
              </a:rPr>
              <a:t>환경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Client On-Premise Data Center </a:t>
            </a:r>
            <a:r>
              <a:rPr lang="ko-KR" altLang="en-US">
                <a:solidFill>
                  <a:srgbClr val="FFC000"/>
                </a:solidFill>
              </a:rPr>
              <a:t>환경 구성도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7098" y="1184781"/>
            <a:ext cx="3600400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 측 사용장비 및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On-Premise 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환경 구성도</a:t>
            </a:r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7613" y="3111484"/>
            <a:ext cx="3312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BC2C80-D38C-4879-9F64-8ED0B06C7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054543"/>
            <a:ext cx="5206536" cy="3821464"/>
          </a:xfrm>
          <a:prstGeom prst="rect">
            <a:avLst/>
          </a:prstGeom>
        </p:spPr>
      </p:pic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79512" y="98505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593704" y="401191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C1B8C-2927-44CF-836A-22E2BE193B13}"/>
              </a:ext>
            </a:extLst>
          </p:cNvPr>
          <p:cNvSpPr txBox="1"/>
          <p:nvPr/>
        </p:nvSpPr>
        <p:spPr>
          <a:xfrm>
            <a:off x="5503257" y="1762670"/>
            <a:ext cx="3600400" cy="259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현재 </a:t>
            </a:r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On-Premise </a:t>
            </a:r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환경에서</a:t>
            </a:r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서비스 제공 시 문제점</a:t>
            </a:r>
            <a:endParaRPr lang="en-US" altLang="ko-KR" sz="11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 사이트에 대한 트래픽이 증가 혹은 감소하는 시점에 서버의 증설 및 감소가 단기간에 불가능하며 장비에 대한 금액적 문제 발생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장애에 대한 조치가 쉽지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않음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28600" indent="-228600">
              <a:lnSpc>
                <a:spcPct val="150000"/>
              </a:lnSpc>
              <a:buFontTx/>
              <a:buAutoNum type="arabicParenR"/>
            </a:pPr>
            <a:r>
              <a:rPr lang="ko-KR" altLang="ko-KR" sz="1100" kern="10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회사의 이전 혹은 개업</a:t>
            </a:r>
            <a:r>
              <a:rPr lang="en-US" altLang="ko-KR" sz="1100" kern="10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폐업시의 물리적 장비의 이동과 설치에 많은 시간 소요</a:t>
            </a:r>
          </a:p>
        </p:txBody>
      </p:sp>
    </p:spTree>
    <p:extLst>
      <p:ext uri="{BB962C8B-B14F-4D97-AF65-F5344CB8AC3E}">
        <p14:creationId xmlns:p14="http://schemas.microsoft.com/office/powerpoint/2010/main" val="2734261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004048" y="1054542"/>
            <a:ext cx="3816424" cy="84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 Scaling Group</a:t>
            </a: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CPU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사용률에 따른 웹서버 인스턴스의 증감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017640" y="411450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07504" y="91556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F8A84F-E748-41EA-9126-25B845BF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5053"/>
            <a:ext cx="4680520" cy="39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84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Template </a:t>
            </a:r>
            <a:r>
              <a:rPr lang="ko-KR" altLang="en-US">
                <a:solidFill>
                  <a:srgbClr val="FFC000"/>
                </a:solidFill>
              </a:rPr>
              <a:t>작성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004048" y="1054542"/>
            <a:ext cx="3960440" cy="84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Application Load Balancer</a:t>
            </a: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웹사이트 트래픽을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Target Group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으로 분산처리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BC88E3-9B59-4A28-99C0-90E0C2F4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3287"/>
            <a:ext cx="4392488" cy="4011910"/>
          </a:xfrm>
          <a:prstGeom prst="rect">
            <a:avLst/>
          </a:prstGeom>
        </p:spPr>
      </p:pic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3729608" y="4125233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07504" y="91556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352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Stack </a:t>
            </a:r>
            <a:r>
              <a:rPr lang="ko-KR" altLang="en-US">
                <a:solidFill>
                  <a:srgbClr val="FFC000"/>
                </a:solidFill>
              </a:rPr>
              <a:t>실행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292080" y="1529225"/>
            <a:ext cx="3816424" cy="336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AWS </a:t>
            </a:r>
            <a:r>
              <a:rPr lang="en-US" altLang="ko-KR" sz="1100" b="0" i="0" strike="noStrike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Management Console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Cloud Formation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실행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Create Stack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클릭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Upload a template file</a:t>
            </a:r>
            <a:r>
              <a:rPr lang="en-US" altLang="ko-KR" sz="1100" b="0" i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100" b="0" i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클릭</a:t>
            </a:r>
            <a:endParaRPr lang="en-US" altLang="ko-KR" sz="1100" b="0" i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Choose file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클릭 후 템플릿 파일 업로드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Next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클릭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1D48A9-B336-4187-A566-23E788E4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9" y="1201077"/>
            <a:ext cx="5056892" cy="3680523"/>
          </a:xfrm>
          <a:prstGeom prst="rect">
            <a:avLst/>
          </a:prstGeom>
        </p:spPr>
      </p:pic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07504" y="115329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1BAC51-E756-4F8E-84B3-81052FBB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9" y="2859782"/>
            <a:ext cx="5049732" cy="20802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463A9D4-2765-4C3A-9291-5CF614FE5540}"/>
              </a:ext>
            </a:extLst>
          </p:cNvPr>
          <p:cNvSpPr/>
          <p:nvPr/>
        </p:nvSpPr>
        <p:spPr>
          <a:xfrm>
            <a:off x="2551004" y="2729316"/>
            <a:ext cx="360040" cy="43204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405731" y="410562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379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Stack </a:t>
            </a:r>
            <a:r>
              <a:rPr lang="ko-KR" altLang="en-US">
                <a:solidFill>
                  <a:srgbClr val="FFC000"/>
                </a:solidFill>
              </a:rPr>
              <a:t>실행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292080" y="1203598"/>
            <a:ext cx="3816424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Stack Name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입력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 Password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입력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 Master User name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입력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Key Pair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지정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Next &gt; Next &gt;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리소스 설치 허용 후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Create Stack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클릭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07504" y="115329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00F63D-0D2B-4566-A8DD-D9CF8813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3" y="1215763"/>
            <a:ext cx="5049732" cy="851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4A2A65-AC23-4ADC-8AD9-9DD4958B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59" y="2117355"/>
            <a:ext cx="5041266" cy="1368152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463A9D4-2765-4C3A-9291-5CF614FE5540}"/>
              </a:ext>
            </a:extLst>
          </p:cNvPr>
          <p:cNvSpPr/>
          <p:nvPr/>
        </p:nvSpPr>
        <p:spPr>
          <a:xfrm>
            <a:off x="2483768" y="1923678"/>
            <a:ext cx="360040" cy="43204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E486008-40F7-442F-9297-FAF7DF15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62" y="3552813"/>
            <a:ext cx="5035463" cy="1420633"/>
          </a:xfrm>
          <a:prstGeom prst="rect">
            <a:avLst/>
          </a:prstGeom>
        </p:spPr>
      </p:pic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405731" y="410562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D524F28-503C-4E9F-8572-2E8D3756CB4D}"/>
              </a:ext>
            </a:extLst>
          </p:cNvPr>
          <p:cNvSpPr/>
          <p:nvPr/>
        </p:nvSpPr>
        <p:spPr>
          <a:xfrm>
            <a:off x="2483768" y="3435846"/>
            <a:ext cx="360040" cy="43204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919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6BFCC92-8CB7-4D60-9C3E-4F1F3A7D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5" y="3235637"/>
            <a:ext cx="5066822" cy="1712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47BBB2-8D7F-411C-9BE3-8981816D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4" y="1221939"/>
            <a:ext cx="5066822" cy="19014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Stack </a:t>
            </a:r>
            <a:r>
              <a:rPr lang="ko-KR" altLang="en-US">
                <a:solidFill>
                  <a:srgbClr val="FFC000"/>
                </a:solidFill>
              </a:rPr>
              <a:t>실행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292080" y="1203598"/>
            <a:ext cx="3816424" cy="23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네트워크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인프라 및 리소스 생성 중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네트워크 인프라 및 리소스 생성 완료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07504" y="115329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463A9D4-2765-4C3A-9291-5CF614FE5540}"/>
              </a:ext>
            </a:extLst>
          </p:cNvPr>
          <p:cNvSpPr/>
          <p:nvPr/>
        </p:nvSpPr>
        <p:spPr>
          <a:xfrm>
            <a:off x="2483768" y="2923676"/>
            <a:ext cx="360040" cy="43204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405731" y="410562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468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6451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Cloud Formation Stack </a:t>
            </a:r>
            <a:r>
              <a:rPr lang="ko-KR" altLang="en-US">
                <a:solidFill>
                  <a:srgbClr val="FFC000"/>
                </a:solidFill>
              </a:rPr>
              <a:t>실행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47335-E090-4430-A6D5-F3F45DFEC779}"/>
              </a:ext>
            </a:extLst>
          </p:cNvPr>
          <p:cNvSpPr txBox="1"/>
          <p:nvPr/>
        </p:nvSpPr>
        <p:spPr>
          <a:xfrm>
            <a:off x="5885764" y="1398640"/>
            <a:ext cx="3258236" cy="259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Command Host, Web Server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인스턴스 생성완료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Application Load Balancer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생성완료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 (Main DB, Read-Replica DB)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생성완료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107504" y="115329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463A9D4-2765-4C3A-9291-5CF614FE5540}"/>
              </a:ext>
            </a:extLst>
          </p:cNvPr>
          <p:cNvSpPr/>
          <p:nvPr/>
        </p:nvSpPr>
        <p:spPr>
          <a:xfrm>
            <a:off x="2483768" y="2923676"/>
            <a:ext cx="360040" cy="43204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DD10C2-4A67-4126-BDF3-2D71A58D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5" y="1224976"/>
            <a:ext cx="5652120" cy="11401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E88F28-517C-49FA-ACD0-FB6EDEAD9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2110" r="2" b="71387"/>
          <a:stretch/>
        </p:blipFill>
        <p:spPr>
          <a:xfrm>
            <a:off x="170574" y="2476574"/>
            <a:ext cx="5651989" cy="8559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492B1B-D1BC-4F70-8653-45F2D450A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74" y="3444027"/>
            <a:ext cx="5651989" cy="1410727"/>
          </a:xfrm>
          <a:prstGeom prst="rect">
            <a:avLst/>
          </a:prstGeom>
        </p:spPr>
      </p:pic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953744" y="398927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923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chemeClr val="accent2"/>
                </a:solidFill>
              </a:rPr>
              <a:t>Cloud Formation Open Source Tool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752459" y="616083"/>
            <a:ext cx="1588776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FOMER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2040" y="1108731"/>
            <a:ext cx="4037048" cy="25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Cloud Formation Template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작성할 때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사용할 수 있는 오픈소스 툴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IAM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사용자를 생성하고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생성한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IAM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사용자의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Access ID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와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Password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입력하여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툴을 사용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필요한 리소스를 선택하여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Cloud Formation Template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생성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F854B-2EF0-4651-B036-F4E904B1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0" y="1082515"/>
            <a:ext cx="4572000" cy="1404140"/>
          </a:xfrm>
          <a:prstGeom prst="rect">
            <a:avLst/>
          </a:prstGeom>
        </p:spPr>
      </p:pic>
      <p:sp>
        <p:nvSpPr>
          <p:cNvPr id="13" name="Half Frame 6">
            <a:extLst>
              <a:ext uri="{FF2B5EF4-FFF2-40B4-BE49-F238E27FC236}">
                <a16:creationId xmlns:a16="http://schemas.microsoft.com/office/drawing/2014/main" id="{CFF70D6E-78A5-4846-85AF-A9CD9E8B0361}"/>
              </a:ext>
            </a:extLst>
          </p:cNvPr>
          <p:cNvSpPr/>
          <p:nvPr/>
        </p:nvSpPr>
        <p:spPr>
          <a:xfrm>
            <a:off x="323528" y="100927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CB553E-C21D-4EA0-A294-6223729E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1" y="2512829"/>
            <a:ext cx="4572000" cy="995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003563-8CF9-4578-8078-F944DB2C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0" y="3534348"/>
            <a:ext cx="4571999" cy="1485674"/>
          </a:xfrm>
          <a:prstGeom prst="rect">
            <a:avLst/>
          </a:prstGeom>
        </p:spPr>
      </p:pic>
      <p:sp>
        <p:nvSpPr>
          <p:cNvPr id="14" name="Half Frame 7">
            <a:extLst>
              <a:ext uri="{FF2B5EF4-FFF2-40B4-BE49-F238E27FC236}">
                <a16:creationId xmlns:a16="http://schemas.microsoft.com/office/drawing/2014/main" id="{F41A7E97-36E0-4490-8129-982449A43C18}"/>
              </a:ext>
            </a:extLst>
          </p:cNvPr>
          <p:cNvSpPr/>
          <p:nvPr/>
        </p:nvSpPr>
        <p:spPr>
          <a:xfrm rot="10800000">
            <a:off x="4089648" y="415252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203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1995686"/>
            <a:ext cx="3816424" cy="1512168"/>
          </a:xfrm>
        </p:spPr>
        <p:txBody>
          <a:bodyPr/>
          <a:lstStyle/>
          <a:p>
            <a:r>
              <a:rPr lang="ko-KR" altLang="en-US" sz="2400"/>
              <a:t>운영관리를 위한</a:t>
            </a:r>
            <a:endParaRPr lang="en-US" altLang="ko-KR" sz="2400"/>
          </a:p>
          <a:p>
            <a:r>
              <a:rPr lang="ko-KR" altLang="en-US" sz="2400"/>
              <a:t> 추가 서비스</a:t>
            </a:r>
            <a:endParaRPr lang="en-US" altLang="ko-KR" sz="2400"/>
          </a:p>
          <a:p>
            <a:r>
              <a:rPr lang="ko-KR" altLang="en-US" sz="2400"/>
              <a:t>및</a:t>
            </a:r>
            <a:endParaRPr lang="en-US" altLang="ko-KR" sz="2400"/>
          </a:p>
          <a:p>
            <a:r>
              <a:rPr lang="ko-KR" altLang="en-US" sz="2400"/>
              <a:t>구동 테스트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1203598"/>
            <a:ext cx="3168352" cy="504056"/>
          </a:xfrm>
        </p:spPr>
        <p:txBody>
          <a:bodyPr/>
          <a:lstStyle/>
          <a:p>
            <a:pPr lvl="0"/>
            <a:r>
              <a:rPr lang="en-US" altLang="ko-KR" sz="2400" b="1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686167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accent2"/>
                </a:solidFill>
              </a:rPr>
              <a:t>AWS </a:t>
            </a:r>
            <a:r>
              <a:rPr lang="ko-KR" altLang="en-US" sz="3200">
                <a:solidFill>
                  <a:schemeClr val="accent2"/>
                </a:solidFill>
              </a:rPr>
              <a:t>계정 감사 목적 </a:t>
            </a:r>
            <a:r>
              <a:rPr lang="en-US" altLang="ko-KR" sz="3200">
                <a:solidFill>
                  <a:schemeClr val="accent2"/>
                </a:solidFill>
              </a:rPr>
              <a:t>AWS Service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26060" y="717411"/>
            <a:ext cx="3491880" cy="288032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C000"/>
                </a:solidFill>
              </a:rPr>
              <a:t>AWS CloudTrail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3871" y="1108731"/>
            <a:ext cx="3600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AWS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CloudTrail</a:t>
            </a: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AWS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인프라에서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계정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활동과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관련된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작업을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기록하고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모니터링하며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로그를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보관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AWS Management Console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과 같은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AWS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서비스를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통해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수행된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작업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과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계정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활동의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이벤트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기록을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제공</a:t>
            </a: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로그파일을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S3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버킷으로 기록을 남길 수 있음 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해당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AWS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계정의 감사 목적으로 사용 가능</a:t>
            </a:r>
          </a:p>
        </p:txBody>
      </p:sp>
      <p:sp>
        <p:nvSpPr>
          <p:cNvPr id="13" name="Half Frame 6"/>
          <p:cNvSpPr/>
          <p:nvPr/>
        </p:nvSpPr>
        <p:spPr>
          <a:xfrm>
            <a:off x="395536" y="98505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/>
          <p:cNvSpPr/>
          <p:nvPr/>
        </p:nvSpPr>
        <p:spPr>
          <a:xfrm rot="10800000">
            <a:off x="4283968" y="375988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9" name="Picture 5" descr="C:\Users\김주헌\Desktop\aws_비대면\새 폴더\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82495"/>
            <a:ext cx="4644516" cy="350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accent2"/>
                </a:solidFill>
              </a:rPr>
              <a:t>AWS </a:t>
            </a:r>
            <a:r>
              <a:rPr lang="ko-KR" altLang="en-US" sz="3200">
                <a:solidFill>
                  <a:schemeClr val="accent2"/>
                </a:solidFill>
              </a:rPr>
              <a:t>계정 감사 목적 </a:t>
            </a:r>
            <a:r>
              <a:rPr lang="en-US" altLang="ko-KR" sz="3200">
                <a:solidFill>
                  <a:schemeClr val="accent2"/>
                </a:solidFill>
              </a:rPr>
              <a:t>AWS Service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1496" y="1084639"/>
            <a:ext cx="35329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en-US" altLang="ko-KR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CloudTrail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이름 지정</a:t>
            </a:r>
          </a:p>
          <a:p>
            <a:pPr lvl="0">
              <a:defRPr lang="ko-KR" altLang="en-US"/>
            </a:pP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로그 버킷 이름 지정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AWS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SNS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서비스를 활용해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CloudTrail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로그 저장을 확인 가능</a:t>
            </a:r>
          </a:p>
        </p:txBody>
      </p:sp>
      <p:sp>
        <p:nvSpPr>
          <p:cNvPr id="13" name="Half Frame 6"/>
          <p:cNvSpPr/>
          <p:nvPr/>
        </p:nvSpPr>
        <p:spPr>
          <a:xfrm>
            <a:off x="395536" y="98505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/>
          <p:cNvSpPr/>
          <p:nvPr/>
        </p:nvSpPr>
        <p:spPr>
          <a:xfrm rot="10800000">
            <a:off x="4283968" y="3387141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C:\Users\김주헌\Desktop\aws_비대면\프로젝트 캡쳐\1_S3버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2" y="2017981"/>
            <a:ext cx="4644515" cy="10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C:\Users\김주헌\Desktop\aws_비대면\새 폴더\9_SNS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4" y="3225435"/>
            <a:ext cx="4658823" cy="95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B74D5E7-9E38-4CCF-97CF-276A67795EAF}"/>
              </a:ext>
            </a:extLst>
          </p:cNvPr>
          <p:cNvSpPr txBox="1">
            <a:spLocks/>
          </p:cNvSpPr>
          <p:nvPr/>
        </p:nvSpPr>
        <p:spPr>
          <a:xfrm>
            <a:off x="2826060" y="717411"/>
            <a:ext cx="349188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CloudTrail</a:t>
            </a:r>
          </a:p>
        </p:txBody>
      </p:sp>
      <p:pic>
        <p:nvPicPr>
          <p:cNvPr id="11" name="Picture 2" descr="C:\Users\김주헌\Desktop\aws_비대면\새 폴더\클트 이름.png">
            <a:extLst>
              <a:ext uri="{FF2B5EF4-FFF2-40B4-BE49-F238E27FC236}">
                <a16:creationId xmlns:a16="http://schemas.microsoft.com/office/drawing/2014/main" id="{25C86338-5E11-41B0-8424-A0B87790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1058307"/>
            <a:ext cx="4633666" cy="56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1995686"/>
            <a:ext cx="3816424" cy="1512168"/>
          </a:xfrm>
        </p:spPr>
        <p:txBody>
          <a:bodyPr/>
          <a:lstStyle/>
          <a:p>
            <a:r>
              <a:rPr lang="en-US" altLang="ko-KR" sz="2400"/>
              <a:t>AWS </a:t>
            </a:r>
            <a:r>
              <a:rPr lang="ko-KR" altLang="en-US" sz="2400"/>
              <a:t>서비스</a:t>
            </a:r>
            <a:endParaRPr lang="en-US" altLang="ko-KR" sz="2400"/>
          </a:p>
          <a:p>
            <a:r>
              <a:rPr lang="ko-KR" altLang="en-US" sz="2400"/>
              <a:t>종류</a:t>
            </a:r>
            <a:r>
              <a:rPr lang="en-US" altLang="ko-KR" sz="2400"/>
              <a:t> </a:t>
            </a:r>
            <a:r>
              <a:rPr lang="ko-KR" altLang="en-US" sz="2400"/>
              <a:t>및 설명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1203598"/>
            <a:ext cx="3168352" cy="504056"/>
          </a:xfrm>
        </p:spPr>
        <p:txBody>
          <a:bodyPr/>
          <a:lstStyle/>
          <a:p>
            <a:pPr lvl="0"/>
            <a:r>
              <a:rPr lang="en-US" altLang="ko-KR" sz="2400" b="1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917843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accent2"/>
                </a:solidFill>
              </a:rPr>
              <a:t>AWS </a:t>
            </a:r>
            <a:r>
              <a:rPr lang="ko-KR" altLang="en-US" sz="3200">
                <a:solidFill>
                  <a:schemeClr val="accent2"/>
                </a:solidFill>
              </a:rPr>
              <a:t>계정 감사 목적 </a:t>
            </a:r>
            <a:r>
              <a:rPr lang="en-US" altLang="ko-KR" sz="3200">
                <a:solidFill>
                  <a:schemeClr val="accent2"/>
                </a:solidFill>
              </a:rPr>
              <a:t>AWS Service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97290" y="1108731"/>
            <a:ext cx="35329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관리 이벤트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Insights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이벤트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관리이벤트 : 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계정의 리소스에서 수행되는 관리작업을 기록</a:t>
            </a: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Insights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Event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: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계정의 비정상적 활동을 기록하고 활동을 식별</a:t>
            </a:r>
          </a:p>
          <a:p>
            <a:pPr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추적 생성</a:t>
            </a: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3" name="Half Frame 6"/>
          <p:cNvSpPr/>
          <p:nvPr/>
        </p:nvSpPr>
        <p:spPr>
          <a:xfrm>
            <a:off x="395536" y="98505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/>
          <p:cNvSpPr/>
          <p:nvPr/>
        </p:nvSpPr>
        <p:spPr>
          <a:xfrm rot="10800000">
            <a:off x="4282890" y="369247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1" name="Picture 3" descr="C:\Users\김주헌\Desktop\aws_비대면\프로젝트 캡쳐\2_이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8" y="1090283"/>
            <a:ext cx="4653663" cy="70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김주헌\Desktop\aws_비대면\프로젝트 캡쳐\3_이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66" y="1959682"/>
            <a:ext cx="4641369" cy="44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김주헌\Desktop\aws_비대면\프로젝트 캡쳐\3_이벤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61" y="2402678"/>
            <a:ext cx="4641368" cy="64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김주헌\Desktop\aws_비대면\프로젝트 캡쳐\3_이벤트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3" y="3255826"/>
            <a:ext cx="4646253" cy="8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김주헌\Desktop\aws_비대면\프로젝트 캡쳐\4_검토,생성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311149"/>
            <a:ext cx="4641369" cy="20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FDCF85-F30A-4FDA-90C2-8D4806146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6060" y="717411"/>
            <a:ext cx="3491880" cy="288032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C000"/>
                </a:solidFill>
              </a:rPr>
              <a:t>AWS CloudTrail</a:t>
            </a:r>
          </a:p>
        </p:txBody>
      </p:sp>
    </p:spTree>
    <p:extLst>
      <p:ext uri="{BB962C8B-B14F-4D97-AF65-F5344CB8AC3E}">
        <p14:creationId xmlns:p14="http://schemas.microsoft.com/office/powerpoint/2010/main" val="192737455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accent2"/>
                </a:solidFill>
              </a:rPr>
              <a:t>AWS </a:t>
            </a:r>
            <a:r>
              <a:rPr lang="ko-KR" altLang="en-US" sz="3200">
                <a:solidFill>
                  <a:schemeClr val="accent2"/>
                </a:solidFill>
              </a:rPr>
              <a:t>계정 감사 목적 </a:t>
            </a:r>
            <a:r>
              <a:rPr lang="en-US" altLang="ko-KR" sz="3200">
                <a:solidFill>
                  <a:schemeClr val="accent2"/>
                </a:solidFill>
              </a:rPr>
              <a:t>AWS Service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8630" y="1108730"/>
            <a:ext cx="3600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생성된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CloudTrail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확인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생성된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CloudTrail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의 세부정보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생성된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CloudTrail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의 이벤트</a:t>
            </a:r>
          </a:p>
        </p:txBody>
      </p:sp>
      <p:sp>
        <p:nvSpPr>
          <p:cNvPr id="13" name="Half Frame 6"/>
          <p:cNvSpPr/>
          <p:nvPr/>
        </p:nvSpPr>
        <p:spPr>
          <a:xfrm>
            <a:off x="395535" y="95748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/>
          <p:cNvSpPr/>
          <p:nvPr/>
        </p:nvSpPr>
        <p:spPr>
          <a:xfrm rot="10800000">
            <a:off x="4232345" y="4097913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김주헌\Desktop\aws_비대면\프로젝트 캡쳐\4_생성확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4" y="1039415"/>
            <a:ext cx="4608511" cy="7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김주헌\Desktop\aws_비대면\프로젝트 캡쳐\4_세부정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4" y="1822228"/>
            <a:ext cx="4608511" cy="17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김주헌\Desktop\aws_비대면\프로젝트 캡쳐\4_세부정보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5" y="3651911"/>
            <a:ext cx="4612139" cy="6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김주헌\Desktop\aws_비대면\프로젝트 캡쳐\4_세부정보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4" y="4338815"/>
            <a:ext cx="4608511" cy="61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0F6A14E-C8DA-4C0F-8D4F-7CA881407E77}"/>
              </a:ext>
            </a:extLst>
          </p:cNvPr>
          <p:cNvSpPr txBox="1">
            <a:spLocks/>
          </p:cNvSpPr>
          <p:nvPr/>
        </p:nvSpPr>
        <p:spPr>
          <a:xfrm>
            <a:off x="2826060" y="717411"/>
            <a:ext cx="349188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CloudTrail</a:t>
            </a:r>
          </a:p>
        </p:txBody>
      </p:sp>
    </p:spTree>
    <p:extLst>
      <p:ext uri="{BB962C8B-B14F-4D97-AF65-F5344CB8AC3E}">
        <p14:creationId xmlns:p14="http://schemas.microsoft.com/office/powerpoint/2010/main" val="246883715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accent2"/>
                </a:solidFill>
              </a:rPr>
              <a:t>AWS </a:t>
            </a:r>
            <a:r>
              <a:rPr lang="ko-KR" altLang="en-US" sz="3200">
                <a:solidFill>
                  <a:schemeClr val="accent2"/>
                </a:solidFill>
              </a:rPr>
              <a:t>계정 감사 목적 </a:t>
            </a:r>
            <a:r>
              <a:rPr lang="en-US" altLang="ko-KR" sz="3200">
                <a:solidFill>
                  <a:schemeClr val="accent2"/>
                </a:solidFill>
              </a:rPr>
              <a:t>AWS Service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1075720"/>
            <a:ext cx="3600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CloudTrail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로 생성된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S3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버킷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</a:t>
            </a: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로그 파일 생성 확인.</a:t>
            </a: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3" name="Half Frame 6"/>
          <p:cNvSpPr/>
          <p:nvPr/>
        </p:nvSpPr>
        <p:spPr>
          <a:xfrm>
            <a:off x="395536" y="98757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/>
          <p:cNvSpPr/>
          <p:nvPr/>
        </p:nvSpPr>
        <p:spPr>
          <a:xfrm rot="10800000">
            <a:off x="4203923" y="365187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C:\Users\김주헌\Desktop\aws_비대면\새 폴더\5_S3버킷생성확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075720"/>
            <a:ext cx="4594121" cy="9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김주헌\Desktop\aws_비대면\새 폴더\6_로그파일 확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139702"/>
            <a:ext cx="4594121" cy="23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B4C2E29-E253-4304-9FA1-FF8D7903A679}"/>
              </a:ext>
            </a:extLst>
          </p:cNvPr>
          <p:cNvSpPr txBox="1">
            <a:spLocks/>
          </p:cNvSpPr>
          <p:nvPr/>
        </p:nvSpPr>
        <p:spPr>
          <a:xfrm>
            <a:off x="2826060" y="717411"/>
            <a:ext cx="349188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CloudTrail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accent2"/>
                </a:solidFill>
              </a:rPr>
              <a:t>AWS </a:t>
            </a:r>
            <a:r>
              <a:rPr lang="ko-KR" altLang="en-US" sz="3200">
                <a:solidFill>
                  <a:schemeClr val="accent2"/>
                </a:solidFill>
              </a:rPr>
              <a:t>계정 감사 목적 </a:t>
            </a:r>
            <a:r>
              <a:rPr lang="en-US" altLang="ko-KR" sz="3200">
                <a:solidFill>
                  <a:schemeClr val="accent2"/>
                </a:solidFill>
              </a:rPr>
              <a:t>AWS Service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1075720"/>
            <a:ext cx="3600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S3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버킷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수명 주기 정책을 활용하여 로그기록의 저장비용을 절약 할 수 있음.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수명주기 규칙 생성</a:t>
            </a: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규칙 이름 입력</a:t>
            </a: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규칙 범위 선택</a:t>
            </a: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수명 주기 규칙 작업 선택</a:t>
            </a: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전환되는 스토리지 클래스 지정</a:t>
            </a: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경과 기간 지정</a:t>
            </a:r>
          </a:p>
        </p:txBody>
      </p:sp>
      <p:sp>
        <p:nvSpPr>
          <p:cNvPr id="13" name="Half Frame 6"/>
          <p:cNvSpPr/>
          <p:nvPr/>
        </p:nvSpPr>
        <p:spPr>
          <a:xfrm>
            <a:off x="395536" y="1090751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/>
          <p:cNvSpPr/>
          <p:nvPr/>
        </p:nvSpPr>
        <p:spPr>
          <a:xfrm rot="10800000">
            <a:off x="4263040" y="3627153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3" name="Picture 3" descr="C:\Users\김주헌\Desktop\aws_비대면\새 폴더\7_수명주기정책생성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73641"/>
            <a:ext cx="4608512" cy="3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김주헌\Desktop\aws_비대면\새 폴더\7_수명주기정책생성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3770"/>
            <a:ext cx="4608511" cy="3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김주헌\Desktop\aws_비대면\새 폴더\7_수명주기정책생성3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959682"/>
            <a:ext cx="4608510" cy="36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김주헌\Desktop\aws_비대면\새 폴더\7_수명주기정책생성3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14548"/>
            <a:ext cx="4608513" cy="4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김주헌\Desktop\aws_비대면\새 폴더\7_수명주기정책생성3-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" y="2967794"/>
            <a:ext cx="4604343" cy="67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김주헌\Desktop\aws_비대면\새 폴더\7_수명주기정책생성3-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6" y="3737633"/>
            <a:ext cx="4610369" cy="71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C8ED6A4-35CA-4BE8-97D9-88BDC18DA0D5}"/>
              </a:ext>
            </a:extLst>
          </p:cNvPr>
          <p:cNvSpPr txBox="1">
            <a:spLocks/>
          </p:cNvSpPr>
          <p:nvPr/>
        </p:nvSpPr>
        <p:spPr>
          <a:xfrm>
            <a:off x="2826060" y="717411"/>
            <a:ext cx="349188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CloudTrail</a:t>
            </a:r>
          </a:p>
        </p:txBody>
      </p:sp>
    </p:spTree>
    <p:extLst>
      <p:ext uri="{BB962C8B-B14F-4D97-AF65-F5344CB8AC3E}">
        <p14:creationId xmlns:p14="http://schemas.microsoft.com/office/powerpoint/2010/main" val="187038885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accent2"/>
                </a:solidFill>
              </a:rPr>
              <a:t>AWS </a:t>
            </a:r>
            <a:r>
              <a:rPr lang="ko-KR" altLang="en-US" sz="3200">
                <a:solidFill>
                  <a:schemeClr val="accent2"/>
                </a:solidFill>
              </a:rPr>
              <a:t>계정 감사 목적 </a:t>
            </a:r>
            <a:r>
              <a:rPr lang="en-US" altLang="ko-KR" sz="3200">
                <a:solidFill>
                  <a:schemeClr val="accent2"/>
                </a:solidFill>
              </a:rPr>
              <a:t>AWS Service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2034932"/>
            <a:ext cx="360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수명 주기 정책 생성 완료</a:t>
            </a: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수명 주기 정책에 따라 로그파일이 저장되는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S3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버킷 클래스가 나눠진 것을 확인.</a:t>
            </a: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ko-KR" altLang="en-US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3" name="Half Frame 6"/>
          <p:cNvSpPr/>
          <p:nvPr/>
        </p:nvSpPr>
        <p:spPr>
          <a:xfrm>
            <a:off x="107504" y="192387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6" name="Picture 2" descr="C:\Users\김주헌\Desktop\aws_비대면\새 폴더\7_수명주기정책생성완료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98403"/>
            <a:ext cx="4644515" cy="107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Half Frame 7"/>
          <p:cNvSpPr/>
          <p:nvPr/>
        </p:nvSpPr>
        <p:spPr>
          <a:xfrm rot="10800000">
            <a:off x="3981635" y="223593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540A9E-09DC-401F-8369-87F1EC39F4D5}"/>
              </a:ext>
            </a:extLst>
          </p:cNvPr>
          <p:cNvSpPr txBox="1">
            <a:spLocks/>
          </p:cNvSpPr>
          <p:nvPr/>
        </p:nvSpPr>
        <p:spPr>
          <a:xfrm>
            <a:off x="2826060" y="717411"/>
            <a:ext cx="349188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CloudTrail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accent2"/>
                </a:solidFill>
              </a:rPr>
              <a:t>AWS </a:t>
            </a:r>
            <a:r>
              <a:rPr lang="ko-KR" altLang="en-US" sz="3200">
                <a:solidFill>
                  <a:schemeClr val="accent2"/>
                </a:solidFill>
              </a:rPr>
              <a:t>계정 감사 목적 </a:t>
            </a:r>
            <a:r>
              <a:rPr lang="en-US" altLang="ko-KR" sz="3200">
                <a:solidFill>
                  <a:schemeClr val="accent2"/>
                </a:solidFill>
              </a:rPr>
              <a:t>AWS Service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80288" y="634870"/>
            <a:ext cx="4783424" cy="288032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>
                <a:solidFill>
                  <a:schemeClr val="accent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Amazon SNS (Simple Notification Service)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20072" y="1075720"/>
            <a:ext cx="3600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CloudTrail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을 만들면서 생성된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SNS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주제를 확인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구독 생성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알림을 받을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E-Mail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입력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SNS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에 메일 등록 시 정상적으로 로그 기록이 되면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메일로 알림이 오는 것을 확인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3" name="Half Frame 6"/>
          <p:cNvSpPr/>
          <p:nvPr/>
        </p:nvSpPr>
        <p:spPr>
          <a:xfrm>
            <a:off x="395536" y="91983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/>
          <p:cNvSpPr/>
          <p:nvPr/>
        </p:nvSpPr>
        <p:spPr>
          <a:xfrm rot="10800000">
            <a:off x="4263042" y="3919809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0" name="Picture 4" descr="C:\Users\김주헌\Desktop\aws_비대면\새 폴더\8_메일확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19" y="3983466"/>
            <a:ext cx="4608511" cy="76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김주헌\Desktop\aws_비대면\새 폴더\sns생성확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3" y="997778"/>
            <a:ext cx="4608511" cy="7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김주헌\Desktop\aws_비대면\새 폴더\구독생성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19" y="1773785"/>
            <a:ext cx="4608510" cy="7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김주헌\Desktop\aws_비대면\새 폴더\구독생성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18" y="2535746"/>
            <a:ext cx="4608511" cy="118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김주헌\Desktop\aws_비대면\새 폴더\구독 생성클릭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3" y="3724281"/>
            <a:ext cx="4604256" cy="16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7318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8825" y="1088300"/>
            <a:ext cx="5066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동적 웹사이트를 위한 </a:t>
            </a:r>
            <a:r>
              <a:rPr lang="en-US" altLang="ko-KR"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EC2 </a:t>
            </a:r>
            <a:r>
              <a:rPr lang="ko-KR" altLang="en-US"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웹서버의 도메인 등록</a:t>
            </a:r>
            <a:endParaRPr lang="en-US" altLang="ko-KR" sz="16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E101B-5E17-4C56-B442-F089888BE849}"/>
              </a:ext>
            </a:extLst>
          </p:cNvPr>
          <p:cNvSpPr txBox="1"/>
          <p:nvPr/>
        </p:nvSpPr>
        <p:spPr>
          <a:xfrm>
            <a:off x="1845910" y="3425605"/>
            <a:ext cx="5452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애플리케이션과 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연동을 위한 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 </a:t>
            </a:r>
            <a:r>
              <a:rPr lang="ko-KR" altLang="en-US" sz="14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엔드포인트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등록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1F9F5-2E84-487C-B962-DAB5CC56B746}"/>
              </a:ext>
            </a:extLst>
          </p:cNvPr>
          <p:cNvSpPr txBox="1"/>
          <p:nvPr/>
        </p:nvSpPr>
        <p:spPr>
          <a:xfrm>
            <a:off x="2771800" y="1545489"/>
            <a:ext cx="36004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 생성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Route53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호스팅 영역 생성 및 레코드 추가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ACM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인증서 발급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ALB </a:t>
            </a:r>
            <a:r>
              <a:rPr lang="ko-KR" altLang="en-US" sz="11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리스너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추가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https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</a:t>
            </a:r>
            <a:r>
              <a:rPr lang="ko-KR" altLang="en-US" sz="11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리다이렉트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설정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D66C60-71C0-49BB-98B4-0A82F0C0B05D}"/>
              </a:ext>
            </a:extLst>
          </p:cNvPr>
          <p:cNvSpPr txBox="1"/>
          <p:nvPr/>
        </p:nvSpPr>
        <p:spPr>
          <a:xfrm>
            <a:off x="2771800" y="3939902"/>
            <a:ext cx="360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호스트명 사전 정의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예시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data.prodb.com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Route53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호스팅 영역 생성 및 레코드 추가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E40222-104C-41D2-9976-FC9C417447EB}"/>
              </a:ext>
            </a:extLst>
          </p:cNvPr>
          <p:cNvSpPr txBox="1">
            <a:spLocks/>
          </p:cNvSpPr>
          <p:nvPr/>
        </p:nvSpPr>
        <p:spPr>
          <a:xfrm>
            <a:off x="0" y="69702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</a:t>
            </a:r>
            <a:r>
              <a:rPr lang="ko-KR" altLang="en-US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r>
            <a:r>
              <a:rPr lang="ko-KR" altLang="en-US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568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Route</a:t>
            </a:r>
            <a:r>
              <a:rPr lang="ko-KR" altLang="en-US">
                <a:solidFill>
                  <a:srgbClr val="FFC000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53</a:t>
            </a:r>
            <a:r>
              <a:rPr lang="ko-KR" altLang="en-US">
                <a:solidFill>
                  <a:srgbClr val="FFC000"/>
                </a:solidFill>
              </a:rPr>
              <a:t> 구성</a:t>
            </a:r>
            <a:endParaRPr lang="en-US" altLang="ko-KR">
              <a:solidFill>
                <a:srgbClr val="FFC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B4DE12-C3F6-4CE9-AA76-0FB8C6E1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24" y="1233791"/>
            <a:ext cx="2139664" cy="8657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A94049-D490-4137-90D1-8F8EB91FD01A}"/>
              </a:ext>
            </a:extLst>
          </p:cNvPr>
          <p:cNvSpPr txBox="1"/>
          <p:nvPr/>
        </p:nvSpPr>
        <p:spPr>
          <a:xfrm>
            <a:off x="5148064" y="1233791"/>
            <a:ext cx="3461215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 생성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https://www.freenom.com/</a:t>
            </a:r>
          </a:p>
          <a:p>
            <a:endParaRPr lang="en-US" altLang="ko-KR" sz="105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도메인명 </a:t>
            </a:r>
            <a:r>
              <a:rPr lang="en-US" altLang="ko-KR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mywebdn.tk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468771D-D199-414C-ACEE-0A1E8552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25" y="2403342"/>
            <a:ext cx="2120727" cy="19427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E4C0C3-DEE4-414B-A98F-67500A07B48F}"/>
              </a:ext>
            </a:extLst>
          </p:cNvPr>
          <p:cNvSpPr txBox="1"/>
          <p:nvPr/>
        </p:nvSpPr>
        <p:spPr>
          <a:xfrm>
            <a:off x="5148064" y="2657273"/>
            <a:ext cx="337466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호스팅 영역 및 레코드 추가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기본 생성 </a:t>
            </a:r>
            <a:r>
              <a:rPr lang="en-US" altLang="ko-KR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NS, SOA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</a:t>
            </a:r>
            <a:r>
              <a:rPr lang="ko-KR" altLang="en-US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레코드 추가 </a:t>
            </a:r>
            <a:r>
              <a:rPr lang="en-US" altLang="ko-KR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mywebdn.tk</a:t>
            </a: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3B1A8C01-F2AF-4912-9335-BF51D0533A57}"/>
              </a:ext>
            </a:extLst>
          </p:cNvPr>
          <p:cNvSpPr/>
          <p:nvPr/>
        </p:nvSpPr>
        <p:spPr>
          <a:xfrm>
            <a:off x="2411760" y="3867894"/>
            <a:ext cx="2120727" cy="459810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E15CEFA-2B9F-498D-88C2-DD7FE6A6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12" y="1233791"/>
            <a:ext cx="2102244" cy="86576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09C78C0-9C86-4EDF-A4FB-3E984E4B2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39" y="2403342"/>
            <a:ext cx="2076718" cy="1942706"/>
          </a:xfrm>
          <a:prstGeom prst="rect">
            <a:avLst/>
          </a:prstGeom>
        </p:spPr>
      </p:pic>
      <p:sp>
        <p:nvSpPr>
          <p:cNvPr id="11" name="Half Frame 6">
            <a:extLst>
              <a:ext uri="{FF2B5EF4-FFF2-40B4-BE49-F238E27FC236}">
                <a16:creationId xmlns:a16="http://schemas.microsoft.com/office/drawing/2014/main" id="{3C825827-D4A4-4A62-B97D-94666FD49A0B}"/>
              </a:ext>
            </a:extLst>
          </p:cNvPr>
          <p:cNvSpPr/>
          <p:nvPr/>
        </p:nvSpPr>
        <p:spPr>
          <a:xfrm>
            <a:off x="201216" y="120359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Half Frame 7">
            <a:extLst>
              <a:ext uri="{FF2B5EF4-FFF2-40B4-BE49-F238E27FC236}">
                <a16:creationId xmlns:a16="http://schemas.microsoft.com/office/drawing/2014/main" id="{6D5CA08E-27F5-4FA4-B96E-38D3A2F6C818}"/>
              </a:ext>
            </a:extLst>
          </p:cNvPr>
          <p:cNvSpPr/>
          <p:nvPr/>
        </p:nvSpPr>
        <p:spPr>
          <a:xfrm rot="10800000">
            <a:off x="3707905" y="350785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436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On-premise to AWS migration</a:t>
            </a:r>
            <a:endParaRPr lang="ko-KR" altLang="en-US" sz="320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</a:t>
            </a:r>
            <a:r>
              <a:rPr lang="ko-KR" altLang="en-US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r>
            <a:r>
              <a:rPr lang="ko-KR" altLang="en-US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1557CD-EDA3-4BFB-BFA9-5FE6C377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9990"/>
            <a:ext cx="4392488" cy="695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C15CF3-60FA-406A-AF25-3FB02F53B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1940001"/>
            <a:ext cx="4392488" cy="2944389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3AB84041-8E9F-462F-8EE3-906AFBC40008}"/>
              </a:ext>
            </a:extLst>
          </p:cNvPr>
          <p:cNvSpPr/>
          <p:nvPr/>
        </p:nvSpPr>
        <p:spPr>
          <a:xfrm>
            <a:off x="1984659" y="2858123"/>
            <a:ext cx="2731358" cy="2026267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C98CE15D-60F6-45F2-8FC6-4B52FBF05C63}"/>
              </a:ext>
            </a:extLst>
          </p:cNvPr>
          <p:cNvSpPr/>
          <p:nvPr/>
        </p:nvSpPr>
        <p:spPr>
          <a:xfrm>
            <a:off x="3131840" y="1131590"/>
            <a:ext cx="1584176" cy="695422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2264AE-6E82-4F3F-A2E0-967939979360}"/>
              </a:ext>
            </a:extLst>
          </p:cNvPr>
          <p:cNvSpPr txBox="1"/>
          <p:nvPr/>
        </p:nvSpPr>
        <p:spPr>
          <a:xfrm>
            <a:off x="4860032" y="3871256"/>
            <a:ext cx="3461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도메인에 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Name Server 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등록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 접속 확인 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주의 요함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48AFC8B-E846-48AC-943D-DCA8BE5935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54542"/>
            <a:ext cx="4032447" cy="2571750"/>
          </a:xfrm>
          <a:prstGeom prst="rect">
            <a:avLst/>
          </a:prstGeom>
        </p:spPr>
      </p:pic>
      <p:sp>
        <p:nvSpPr>
          <p:cNvPr id="10" name="Half Frame 6">
            <a:extLst>
              <a:ext uri="{FF2B5EF4-FFF2-40B4-BE49-F238E27FC236}">
                <a16:creationId xmlns:a16="http://schemas.microsoft.com/office/drawing/2014/main" id="{E8CF3B8B-8529-458D-A375-C11D2A5D2B86}"/>
              </a:ext>
            </a:extLst>
          </p:cNvPr>
          <p:cNvSpPr/>
          <p:nvPr/>
        </p:nvSpPr>
        <p:spPr>
          <a:xfrm>
            <a:off x="251520" y="112018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Half Frame 7">
            <a:extLst>
              <a:ext uri="{FF2B5EF4-FFF2-40B4-BE49-F238E27FC236}">
                <a16:creationId xmlns:a16="http://schemas.microsoft.com/office/drawing/2014/main" id="{B371282A-7FD0-4270-B28B-BFC9AC540CB1}"/>
              </a:ext>
            </a:extLst>
          </p:cNvPr>
          <p:cNvSpPr/>
          <p:nvPr/>
        </p:nvSpPr>
        <p:spPr>
          <a:xfrm rot="10800000">
            <a:off x="3873624" y="405365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Half Frame 6">
            <a:extLst>
              <a:ext uri="{FF2B5EF4-FFF2-40B4-BE49-F238E27FC236}">
                <a16:creationId xmlns:a16="http://schemas.microsoft.com/office/drawing/2014/main" id="{EEE90237-A1F2-4FE9-9A86-EF0BD8364612}"/>
              </a:ext>
            </a:extLst>
          </p:cNvPr>
          <p:cNvSpPr/>
          <p:nvPr/>
        </p:nvSpPr>
        <p:spPr>
          <a:xfrm>
            <a:off x="4716016" y="101808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B487352E-9FB7-4D48-9FB6-5F6B46B0E9C5}"/>
              </a:ext>
            </a:extLst>
          </p:cNvPr>
          <p:cNvSpPr/>
          <p:nvPr/>
        </p:nvSpPr>
        <p:spPr>
          <a:xfrm rot="10800000">
            <a:off x="7978078" y="2784509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7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Route</a:t>
            </a:r>
            <a:r>
              <a:rPr lang="ko-KR" altLang="en-US">
                <a:solidFill>
                  <a:srgbClr val="FFC000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53</a:t>
            </a:r>
            <a:r>
              <a:rPr lang="ko-KR" altLang="en-US">
                <a:solidFill>
                  <a:srgbClr val="FFC000"/>
                </a:solidFill>
              </a:rPr>
              <a:t> 구성</a:t>
            </a:r>
            <a:endParaRPr lang="en-US" altLang="ko-KR">
              <a:solidFill>
                <a:srgbClr val="FFC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241A6A-C4E2-4F0F-BE9F-1290DE01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8046"/>
            <a:ext cx="4582962" cy="2573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E2BF14-43E5-41FF-8753-B757F48F75FF}"/>
              </a:ext>
            </a:extLst>
          </p:cNvPr>
          <p:cNvSpPr txBox="1"/>
          <p:nvPr/>
        </p:nvSpPr>
        <p:spPr>
          <a:xfrm>
            <a:off x="5148064" y="1078046"/>
            <a:ext cx="367240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ACM(AWS Certificate Manager)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공인 및 사설 </a:t>
            </a:r>
            <a:r>
              <a:rPr lang="en-US" altLang="ko-KR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SSL/TLS </a:t>
            </a:r>
            <a:r>
              <a:rPr lang="ko-KR" altLang="en-US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인증서를 손쉽게 </a:t>
            </a:r>
            <a:r>
              <a:rPr lang="ko-KR" altLang="en-US" sz="105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프로비저닝</a:t>
            </a:r>
            <a:r>
              <a:rPr lang="en-US" altLang="ko-KR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관리 및 배포할 수 있도록 지원하는 서비스</a:t>
            </a:r>
            <a:endParaRPr lang="en-US" altLang="ko-KR" sz="105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36BA37E6-D89E-4ABA-A9D8-38DC7E96E4F2}"/>
              </a:ext>
            </a:extLst>
          </p:cNvPr>
          <p:cNvSpPr/>
          <p:nvPr/>
        </p:nvSpPr>
        <p:spPr>
          <a:xfrm>
            <a:off x="1043608" y="3133933"/>
            <a:ext cx="3773041" cy="517937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D7B1F-9AFE-40BC-8D2C-1496531628F3}"/>
              </a:ext>
            </a:extLst>
          </p:cNvPr>
          <p:cNvSpPr txBox="1"/>
          <p:nvPr/>
        </p:nvSpPr>
        <p:spPr>
          <a:xfrm>
            <a:off x="5148064" y="2575489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ACM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공인인증서 발급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BFD040-B539-4C02-96AB-F5654B39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889882"/>
            <a:ext cx="8164064" cy="543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1EB833-AF78-4A47-98CA-1C1DBE7F9448}"/>
              </a:ext>
            </a:extLst>
          </p:cNvPr>
          <p:cNvSpPr txBox="1"/>
          <p:nvPr/>
        </p:nvSpPr>
        <p:spPr>
          <a:xfrm>
            <a:off x="5148064" y="3239962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Rouet53 </a:t>
            </a:r>
            <a:r>
              <a:rPr lang="en-US" altLang="ko-KR" sz="14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Cname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레코드 등록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Half Frame 6">
            <a:extLst>
              <a:ext uri="{FF2B5EF4-FFF2-40B4-BE49-F238E27FC236}">
                <a16:creationId xmlns:a16="http://schemas.microsoft.com/office/drawing/2014/main" id="{E4967D17-7602-4D72-AE62-1041E2A7807D}"/>
              </a:ext>
            </a:extLst>
          </p:cNvPr>
          <p:cNvSpPr/>
          <p:nvPr/>
        </p:nvSpPr>
        <p:spPr>
          <a:xfrm>
            <a:off x="281755" y="101148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Half Frame 7">
            <a:extLst>
              <a:ext uri="{FF2B5EF4-FFF2-40B4-BE49-F238E27FC236}">
                <a16:creationId xmlns:a16="http://schemas.microsoft.com/office/drawing/2014/main" id="{16ED4C6F-459B-429F-BBE0-4DD6FFE2EBE3}"/>
              </a:ext>
            </a:extLst>
          </p:cNvPr>
          <p:cNvSpPr/>
          <p:nvPr/>
        </p:nvSpPr>
        <p:spPr>
          <a:xfrm rot="10800000">
            <a:off x="4052903" y="281200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Half Frame 6">
            <a:extLst>
              <a:ext uri="{FF2B5EF4-FFF2-40B4-BE49-F238E27FC236}">
                <a16:creationId xmlns:a16="http://schemas.microsoft.com/office/drawing/2014/main" id="{51D11F99-2E4D-48BE-86F9-4756A525A5F1}"/>
              </a:ext>
            </a:extLst>
          </p:cNvPr>
          <p:cNvSpPr/>
          <p:nvPr/>
        </p:nvSpPr>
        <p:spPr>
          <a:xfrm>
            <a:off x="309225" y="3889882"/>
            <a:ext cx="294689" cy="399433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Half Frame 7">
            <a:extLst>
              <a:ext uri="{FF2B5EF4-FFF2-40B4-BE49-F238E27FC236}">
                <a16:creationId xmlns:a16="http://schemas.microsoft.com/office/drawing/2014/main" id="{BAB29159-4F6F-47A8-BC9A-9FB5DBDD6AF6}"/>
              </a:ext>
            </a:extLst>
          </p:cNvPr>
          <p:cNvSpPr/>
          <p:nvPr/>
        </p:nvSpPr>
        <p:spPr>
          <a:xfrm rot="10800000">
            <a:off x="8207206" y="4055896"/>
            <a:ext cx="294689" cy="399433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99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dirty="0"/>
              <a:t>AWS Service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사용 되는 </a:t>
            </a:r>
            <a:r>
              <a:rPr lang="en-US" altLang="ko-KR" dirty="0"/>
              <a:t>AWS </a:t>
            </a:r>
            <a:r>
              <a:rPr lang="ko-KR" altLang="en-US" dirty="0"/>
              <a:t>서비스의 종류</a:t>
            </a:r>
            <a:endParaRPr lang="en-US" altLang="ko-KR" dirty="0"/>
          </a:p>
        </p:txBody>
      </p:sp>
      <p:grpSp>
        <p:nvGrpSpPr>
          <p:cNvPr id="5" name="Group 4"/>
          <p:cNvGrpSpPr/>
          <p:nvPr/>
        </p:nvGrpSpPr>
        <p:grpSpPr>
          <a:xfrm>
            <a:off x="1773158" y="1631571"/>
            <a:ext cx="1934746" cy="1156962"/>
            <a:chOff x="803640" y="3178169"/>
            <a:chExt cx="2068221" cy="1156962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On-Premise </a:t>
              </a:r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환경에서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사용된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Web Server</a:t>
              </a:r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의 역할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2204" y="3178169"/>
              <a:ext cx="2059657" cy="46166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AWS EC2</a:t>
              </a:r>
            </a:p>
            <a:p>
              <a:pPr algn="ctr"/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en-US" altLang="ko-KR" sz="1100" b="0" i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Elastic Compute Cloud</a:t>
              </a: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endPara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11960" y="1631571"/>
            <a:ext cx="1926735" cy="1156962"/>
            <a:chOff x="803640" y="3178169"/>
            <a:chExt cx="2059657" cy="1156962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On-Premise </a:t>
              </a:r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환경에서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사용된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Database</a:t>
              </a:r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의 역할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178169"/>
              <a:ext cx="2059657" cy="430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AWS RDS</a:t>
              </a:r>
            </a:p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(Relational Database Service)</a:t>
              </a:r>
              <a:endParaRPr lang="ko-KR" altLang="en-US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7713" y="1631570"/>
            <a:ext cx="1926735" cy="1156963"/>
            <a:chOff x="803640" y="3178168"/>
            <a:chExt cx="2059657" cy="1156963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네트워크 인프라와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리소스 설치의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자동화 구축을 위한 툴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178168"/>
              <a:ext cx="2059657" cy="46166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AWS</a:t>
              </a:r>
            </a:p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Cloud Formation</a:t>
              </a:r>
              <a:endPara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73158" y="3553107"/>
            <a:ext cx="1926735" cy="1134716"/>
            <a:chOff x="803640" y="3200415"/>
            <a:chExt cx="2059657" cy="113471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외부 사용자의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접속</a:t>
              </a:r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트래픽을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분산하는 라우터의 역할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200415"/>
              <a:ext cx="2059657" cy="461665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Elastic</a:t>
              </a:r>
            </a:p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Load Balancer</a:t>
              </a:r>
              <a:endPara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211960" y="3553107"/>
            <a:ext cx="1926735" cy="1134716"/>
            <a:chOff x="803640" y="3200415"/>
            <a:chExt cx="2059657" cy="113471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Lunch Template</a:t>
              </a:r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을 기반</a:t>
              </a:r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</a:t>
              </a:r>
            </a:p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트래픽에 따라 </a:t>
              </a:r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EC2</a:t>
              </a:r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를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생성</a:t>
              </a:r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</a:t>
              </a:r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삭제해 주는 역할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200415"/>
              <a:ext cx="2059657" cy="46166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AWS</a:t>
              </a:r>
            </a:p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Auto-Scaling</a:t>
              </a:r>
              <a:endPara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77713" y="3553107"/>
            <a:ext cx="1926735" cy="1134716"/>
            <a:chOff x="803640" y="3200415"/>
            <a:chExt cx="2059657" cy="113471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리소스로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접근하는 주소를</a:t>
              </a:r>
              <a:endPara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DNS </a:t>
              </a:r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처리하는 역할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200415"/>
              <a:ext cx="2059657" cy="461665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i="0">
                  <a:solidFill>
                    <a:srgbClr val="FFFFFF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Amazon</a:t>
              </a:r>
            </a:p>
            <a:p>
              <a:pPr algn="ctr"/>
              <a:r>
                <a:rPr lang="en-US" altLang="ko-KR" sz="1200" b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Route 53</a:t>
              </a:r>
              <a:endPara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53041" y="3147814"/>
            <a:ext cx="181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Amazon Web Service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9580" y="1910314"/>
            <a:ext cx="1159083" cy="11654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Graphic 17">
            <a:extLst>
              <a:ext uri="{FF2B5EF4-FFF2-40B4-BE49-F238E27FC236}">
                <a16:creationId xmlns:a16="http://schemas.microsoft.com/office/drawing/2014/main" id="{67488200-F356-434C-BCF3-BA1B3287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60" y="3017031"/>
            <a:ext cx="461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5">
            <a:extLst>
              <a:ext uri="{FF2B5EF4-FFF2-40B4-BE49-F238E27FC236}">
                <a16:creationId xmlns:a16="http://schemas.microsoft.com/office/drawing/2014/main" id="{B71FFB39-6F74-4C9E-B237-9AFF37A88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60" y="1137202"/>
            <a:ext cx="461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">
            <a:extLst>
              <a:ext uri="{FF2B5EF4-FFF2-40B4-BE49-F238E27FC236}">
                <a16:creationId xmlns:a16="http://schemas.microsoft.com/office/drawing/2014/main" id="{849DE13E-E614-460E-9A19-1AE13C1D5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245" y="1131590"/>
            <a:ext cx="461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Graphic 21">
            <a:extLst>
              <a:ext uri="{FF2B5EF4-FFF2-40B4-BE49-F238E27FC236}">
                <a16:creationId xmlns:a16="http://schemas.microsoft.com/office/drawing/2014/main" id="{05B15175-1E93-42B2-BF2F-E03165201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135378"/>
            <a:ext cx="461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19">
            <a:extLst>
              <a:ext uri="{FF2B5EF4-FFF2-40B4-BE49-F238E27FC236}">
                <a16:creationId xmlns:a16="http://schemas.microsoft.com/office/drawing/2014/main" id="{901D7E79-8622-4FD8-83CE-50E309E53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245" y="3041314"/>
            <a:ext cx="461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D50B6F-D8C3-4D01-BFAA-7CB5A35825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57889"/>
            <a:ext cx="1419220" cy="729885"/>
          </a:xfrm>
          <a:prstGeom prst="rect">
            <a:avLst/>
          </a:prstGeom>
        </p:spPr>
      </p:pic>
      <p:pic>
        <p:nvPicPr>
          <p:cNvPr id="31" name="Graphic 21">
            <a:extLst>
              <a:ext uri="{FF2B5EF4-FFF2-40B4-BE49-F238E27FC236}">
                <a16:creationId xmlns:a16="http://schemas.microsoft.com/office/drawing/2014/main" id="{3930A2A0-76F7-44E2-9A56-DAE7C6B2A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034275"/>
            <a:ext cx="468704" cy="46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067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Route</a:t>
            </a:r>
            <a:r>
              <a:rPr lang="ko-KR" altLang="en-US">
                <a:solidFill>
                  <a:srgbClr val="FFC000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53</a:t>
            </a:r>
            <a:r>
              <a:rPr lang="ko-KR" altLang="en-US">
                <a:solidFill>
                  <a:srgbClr val="FFC000"/>
                </a:solidFill>
              </a:rPr>
              <a:t> 구성</a:t>
            </a:r>
            <a:endParaRPr lang="en-US" altLang="ko-KR">
              <a:solidFill>
                <a:srgbClr val="FFC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802E22-71AF-42D5-83D3-5E0CE09F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31590"/>
            <a:ext cx="5400600" cy="3718356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0AFFD732-2CDB-45C7-8B65-B60E1C50D1BC}"/>
              </a:ext>
            </a:extLst>
          </p:cNvPr>
          <p:cNvSpPr/>
          <p:nvPr/>
        </p:nvSpPr>
        <p:spPr>
          <a:xfrm>
            <a:off x="1400721" y="4371925"/>
            <a:ext cx="4104456" cy="477996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16C7CB-FCDA-429F-9663-6ACCEAD12A51}"/>
              </a:ext>
            </a:extLst>
          </p:cNvPr>
          <p:cNvSpPr txBox="1"/>
          <p:nvPr/>
        </p:nvSpPr>
        <p:spPr>
          <a:xfrm>
            <a:off x="5724128" y="1131590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ALB </a:t>
            </a:r>
            <a:r>
              <a:rPr lang="ko-KR" altLang="en-US" sz="14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리스너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추가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HTTPS:443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인증서와 함께 등록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1A1F9821-E439-487C-ABB2-871A4D64E78C}"/>
              </a:ext>
            </a:extLst>
          </p:cNvPr>
          <p:cNvSpPr/>
          <p:nvPr/>
        </p:nvSpPr>
        <p:spPr>
          <a:xfrm>
            <a:off x="71642" y="108219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Half Frame 7">
            <a:extLst>
              <a:ext uri="{FF2B5EF4-FFF2-40B4-BE49-F238E27FC236}">
                <a16:creationId xmlns:a16="http://schemas.microsoft.com/office/drawing/2014/main" id="{2202728F-8475-42A9-86A8-5A1531A775F4}"/>
              </a:ext>
            </a:extLst>
          </p:cNvPr>
          <p:cNvSpPr/>
          <p:nvPr/>
        </p:nvSpPr>
        <p:spPr>
          <a:xfrm rot="10800000">
            <a:off x="4665712" y="401426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978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Route</a:t>
            </a:r>
            <a:r>
              <a:rPr lang="ko-KR" altLang="en-US">
                <a:solidFill>
                  <a:srgbClr val="FFC000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53</a:t>
            </a:r>
            <a:r>
              <a:rPr lang="ko-KR" altLang="en-US">
                <a:solidFill>
                  <a:srgbClr val="FFC000"/>
                </a:solidFill>
              </a:rPr>
              <a:t> 구성</a:t>
            </a:r>
            <a:endParaRPr lang="en-US" altLang="ko-KR">
              <a:solidFill>
                <a:srgbClr val="FFC000"/>
              </a:solidFill>
            </a:endParaRP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10D242D-674C-4D06-80B3-58B7FFBA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5" y="1033132"/>
            <a:ext cx="7840169" cy="3482834"/>
          </a:xfrm>
          <a:prstGeom prst="rect">
            <a:avLst/>
          </a:prstGeom>
        </p:spPr>
      </p:pic>
      <p:sp>
        <p:nvSpPr>
          <p:cNvPr id="5" name="Half Frame 6">
            <a:extLst>
              <a:ext uri="{FF2B5EF4-FFF2-40B4-BE49-F238E27FC236}">
                <a16:creationId xmlns:a16="http://schemas.microsoft.com/office/drawing/2014/main" id="{12E6B0CB-C8F9-4F5D-A205-6D05CCE1676D}"/>
              </a:ext>
            </a:extLst>
          </p:cNvPr>
          <p:cNvSpPr/>
          <p:nvPr/>
        </p:nvSpPr>
        <p:spPr>
          <a:xfrm>
            <a:off x="617084" y="98505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Half Frame 7">
            <a:extLst>
              <a:ext uri="{FF2B5EF4-FFF2-40B4-BE49-F238E27FC236}">
                <a16:creationId xmlns:a16="http://schemas.microsoft.com/office/drawing/2014/main" id="{38EF2932-9AE5-45E6-9836-123301A91584}"/>
              </a:ext>
            </a:extLst>
          </p:cNvPr>
          <p:cNvSpPr/>
          <p:nvPr/>
        </p:nvSpPr>
        <p:spPr>
          <a:xfrm rot="10800000">
            <a:off x="7612515" y="365316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933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Route</a:t>
            </a:r>
            <a:r>
              <a:rPr lang="ko-KR" altLang="en-US">
                <a:solidFill>
                  <a:srgbClr val="FFC000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53</a:t>
            </a:r>
            <a:r>
              <a:rPr lang="ko-KR" altLang="en-US">
                <a:solidFill>
                  <a:srgbClr val="FFC000"/>
                </a:solidFill>
              </a:rPr>
              <a:t> 구성</a:t>
            </a:r>
            <a:endParaRPr lang="en-US" altLang="ko-KR">
              <a:solidFill>
                <a:srgbClr val="FFC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CFA6C1-5F99-4B76-A445-D9D73426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2" y="1222532"/>
            <a:ext cx="4890956" cy="9907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2A815D-01B7-4ECB-B123-E324FD8468A0}"/>
              </a:ext>
            </a:extLst>
          </p:cNvPr>
          <p:cNvSpPr txBox="1"/>
          <p:nvPr/>
        </p:nvSpPr>
        <p:spPr>
          <a:xfrm>
            <a:off x="5112789" y="1222532"/>
            <a:ext cx="388843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https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</a:t>
            </a:r>
            <a:r>
              <a:rPr lang="ko-KR" altLang="en-US" sz="14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리다이렉트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설정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 인스턴스의 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en-US" altLang="ko-KR" sz="11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etc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/httpd/conf/</a:t>
            </a:r>
            <a:r>
              <a:rPr lang="en-US" altLang="ko-KR" sz="11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httpd.conf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파일에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추가할 내용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80BB20-C054-4C52-AE1E-B72BA101F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4" y="2283718"/>
            <a:ext cx="4896544" cy="2664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69D51E-4AB2-4CDF-9478-7C148510F603}"/>
              </a:ext>
            </a:extLst>
          </p:cNvPr>
          <p:cNvSpPr txBox="1"/>
          <p:nvPr/>
        </p:nvSpPr>
        <p:spPr>
          <a:xfrm>
            <a:off x="5044744" y="2945285"/>
            <a:ext cx="421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도메인명으로 접속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https 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접속 확인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Half Frame 6">
            <a:extLst>
              <a:ext uri="{FF2B5EF4-FFF2-40B4-BE49-F238E27FC236}">
                <a16:creationId xmlns:a16="http://schemas.microsoft.com/office/drawing/2014/main" id="{A59639C2-8429-4BED-9623-4D840B7D6B50}"/>
              </a:ext>
            </a:extLst>
          </p:cNvPr>
          <p:cNvSpPr/>
          <p:nvPr/>
        </p:nvSpPr>
        <p:spPr>
          <a:xfrm>
            <a:off x="110770" y="116770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Half Frame 7">
            <a:extLst>
              <a:ext uri="{FF2B5EF4-FFF2-40B4-BE49-F238E27FC236}">
                <a16:creationId xmlns:a16="http://schemas.microsoft.com/office/drawing/2014/main" id="{A3B4F0C2-5267-40E6-987C-02D4AA025CBF}"/>
              </a:ext>
            </a:extLst>
          </p:cNvPr>
          <p:cNvSpPr/>
          <p:nvPr/>
        </p:nvSpPr>
        <p:spPr>
          <a:xfrm rot="10800000">
            <a:off x="4198389" y="410406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373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Route</a:t>
            </a:r>
            <a:r>
              <a:rPr lang="ko-KR" altLang="en-US">
                <a:solidFill>
                  <a:srgbClr val="FFC000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53</a:t>
            </a:r>
            <a:r>
              <a:rPr lang="ko-KR" altLang="en-US">
                <a:solidFill>
                  <a:srgbClr val="FFC000"/>
                </a:solidFill>
              </a:rPr>
              <a:t> 구성</a:t>
            </a:r>
            <a:endParaRPr lang="en-US" altLang="ko-KR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CEF4-E24C-4618-90CE-D94E09E0A29C}"/>
              </a:ext>
            </a:extLst>
          </p:cNvPr>
          <p:cNvSpPr txBox="1"/>
          <p:nvPr/>
        </p:nvSpPr>
        <p:spPr>
          <a:xfrm>
            <a:off x="652736" y="1275606"/>
            <a:ext cx="319918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HTTPS </a:t>
            </a:r>
            <a:r>
              <a:rPr lang="ko-KR" altLang="en-US" sz="1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통신이란</a:t>
            </a:r>
            <a:r>
              <a:rPr lang="en-US" altLang="ko-KR" sz="1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  <a:p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평문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전송 문제점을 해결하기 위해 암호화 통신을 사용하는 프로토콜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BB3A-E53E-49E4-A2D4-C65B7031CD26}"/>
              </a:ext>
            </a:extLst>
          </p:cNvPr>
          <p:cNvSpPr txBox="1"/>
          <p:nvPr/>
        </p:nvSpPr>
        <p:spPr>
          <a:xfrm>
            <a:off x="652735" y="2603757"/>
            <a:ext cx="34872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HTTPS</a:t>
            </a:r>
            <a:r>
              <a:rPr lang="ko-KR" altLang="en-US" sz="1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이점</a:t>
            </a:r>
            <a:endParaRPr lang="en-US" altLang="ko-KR" sz="1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암호화 통신 및 무결성 인증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검색엔진 최적화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- 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구글 검색순위 가산점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-  client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신뢰로 인한 사이트 이용률 향상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endParaRPr lang="en-US" altLang="ko-KR" sz="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-  AMP(Accelerated Mobile Pages)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사용가능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86D452-AEB3-44A4-8A25-551FFD9D0C4F}"/>
              </a:ext>
            </a:extLst>
          </p:cNvPr>
          <p:cNvSpPr txBox="1"/>
          <p:nvPr/>
        </p:nvSpPr>
        <p:spPr>
          <a:xfrm>
            <a:off x="5004048" y="1275606"/>
            <a:ext cx="3199184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Route53</a:t>
            </a:r>
            <a:r>
              <a:rPr lang="ko-KR" altLang="en-US" sz="1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통신과정</a:t>
            </a:r>
            <a:endParaRPr lang="en-US" altLang="ko-KR" sz="17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Client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 브라우저에서 도메인 입력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루트도메인부터 시작하여 </a:t>
            </a:r>
            <a:r>
              <a:rPr lang="en-US" altLang="ko-KR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freenom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사이트의 네임서버로 전송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Route53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호스팅 영역 접속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ALB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통해 웹서버 접속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웹서버에서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https </a:t>
            </a:r>
            <a:r>
              <a:rPr lang="ko-KR" altLang="en-US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리다이렉트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ALB </a:t>
            </a:r>
            <a:r>
              <a:rPr lang="ko-KR" altLang="en-US" sz="12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리스너를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통해서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ACM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인증서로 인증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6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Route</a:t>
            </a:r>
            <a:r>
              <a:rPr lang="ko-KR" altLang="en-US">
                <a:solidFill>
                  <a:srgbClr val="FFC000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53</a:t>
            </a:r>
            <a:r>
              <a:rPr lang="ko-KR" altLang="en-US">
                <a:solidFill>
                  <a:srgbClr val="FFC000"/>
                </a:solidFill>
              </a:rPr>
              <a:t> 구성</a:t>
            </a:r>
            <a:endParaRPr lang="en-US" altLang="ko-KR">
              <a:solidFill>
                <a:srgbClr val="FFC000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07CBBCE-2601-4F0F-9194-728BBC5B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181037"/>
            <a:ext cx="4300761" cy="37646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DFC87E-CEFA-4835-9B74-70303F9F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162" y="2407693"/>
            <a:ext cx="4392488" cy="13982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D89F9A-D8A8-4F89-BAC2-98AAE5CF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162" y="4031196"/>
            <a:ext cx="4392488" cy="914528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FB7B7DAA-438A-4314-BAD5-CDCC31E78A8F}"/>
              </a:ext>
            </a:extLst>
          </p:cNvPr>
          <p:cNvSpPr/>
          <p:nvPr/>
        </p:nvSpPr>
        <p:spPr>
          <a:xfrm rot="16200000">
            <a:off x="4346117" y="2999455"/>
            <a:ext cx="360040" cy="43204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401ECAC-1977-435A-877C-FEE10D40B874}"/>
              </a:ext>
            </a:extLst>
          </p:cNvPr>
          <p:cNvSpPr/>
          <p:nvPr/>
        </p:nvSpPr>
        <p:spPr>
          <a:xfrm>
            <a:off x="6634386" y="3776291"/>
            <a:ext cx="360040" cy="43204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F8607E8D-F149-4B6A-8187-C905A5ABB456}"/>
              </a:ext>
            </a:extLst>
          </p:cNvPr>
          <p:cNvSpPr/>
          <p:nvPr/>
        </p:nvSpPr>
        <p:spPr>
          <a:xfrm>
            <a:off x="5724128" y="3419410"/>
            <a:ext cx="3286522" cy="181886"/>
          </a:xfrm>
          <a:prstGeom prst="frame">
            <a:avLst>
              <a:gd name="adj1" fmla="val 60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08E528-4151-4F2D-8831-71CC01D1F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162" y="1181037"/>
            <a:ext cx="4392488" cy="1171739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E7CE3E81-AB6D-42A9-8B7D-C420C2D01BA7}"/>
              </a:ext>
            </a:extLst>
          </p:cNvPr>
          <p:cNvSpPr/>
          <p:nvPr/>
        </p:nvSpPr>
        <p:spPr>
          <a:xfrm rot="3285611">
            <a:off x="4263130" y="1950107"/>
            <a:ext cx="360040" cy="43204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Half Frame 6">
            <a:extLst>
              <a:ext uri="{FF2B5EF4-FFF2-40B4-BE49-F238E27FC236}">
                <a16:creationId xmlns:a16="http://schemas.microsoft.com/office/drawing/2014/main" id="{98ABD1AF-3F62-41D9-B60F-A37911A8DA99}"/>
              </a:ext>
            </a:extLst>
          </p:cNvPr>
          <p:cNvSpPr/>
          <p:nvPr/>
        </p:nvSpPr>
        <p:spPr>
          <a:xfrm>
            <a:off x="106189" y="110792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Half Frame 7">
            <a:extLst>
              <a:ext uri="{FF2B5EF4-FFF2-40B4-BE49-F238E27FC236}">
                <a16:creationId xmlns:a16="http://schemas.microsoft.com/office/drawing/2014/main" id="{2A471CEC-65F8-426E-B369-7C25D5ABA67D}"/>
              </a:ext>
            </a:extLst>
          </p:cNvPr>
          <p:cNvSpPr/>
          <p:nvPr/>
        </p:nvSpPr>
        <p:spPr>
          <a:xfrm rot="10800000">
            <a:off x="3570032" y="409642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Half Frame 6">
            <a:extLst>
              <a:ext uri="{FF2B5EF4-FFF2-40B4-BE49-F238E27FC236}">
                <a16:creationId xmlns:a16="http://schemas.microsoft.com/office/drawing/2014/main" id="{99034952-A4C8-4042-BAC5-DB4DEC5686BF}"/>
              </a:ext>
            </a:extLst>
          </p:cNvPr>
          <p:cNvSpPr/>
          <p:nvPr/>
        </p:nvSpPr>
        <p:spPr>
          <a:xfrm>
            <a:off x="4567841" y="1125505"/>
            <a:ext cx="659508" cy="646491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Half Frame 7">
            <a:extLst>
              <a:ext uri="{FF2B5EF4-FFF2-40B4-BE49-F238E27FC236}">
                <a16:creationId xmlns:a16="http://schemas.microsoft.com/office/drawing/2014/main" id="{E6ADCBAC-E78E-4CFB-A0EC-2B77871EFEC4}"/>
              </a:ext>
            </a:extLst>
          </p:cNvPr>
          <p:cNvSpPr/>
          <p:nvPr/>
        </p:nvSpPr>
        <p:spPr>
          <a:xfrm rot="10800000">
            <a:off x="8443915" y="4281167"/>
            <a:ext cx="611986" cy="688899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813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On-premise to AWS migration</a:t>
            </a:r>
            <a:endParaRPr lang="ko-KR" altLang="en-US" sz="320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Route</a:t>
            </a:r>
            <a:r>
              <a:rPr lang="ko-KR" altLang="en-US">
                <a:solidFill>
                  <a:srgbClr val="FFC000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53</a:t>
            </a:r>
            <a:r>
              <a:rPr lang="ko-KR" altLang="en-US">
                <a:solidFill>
                  <a:srgbClr val="FFC000"/>
                </a:solidFill>
              </a:rPr>
              <a:t> 구성</a:t>
            </a:r>
            <a:endParaRPr lang="en-US" altLang="ko-KR">
              <a:solidFill>
                <a:srgbClr val="FFC00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5C3CE1-AC84-4C4D-82FD-4381F7B6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9" y="987574"/>
            <a:ext cx="4705625" cy="3982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9DED74-3187-4989-8F4E-EACD13207884}"/>
              </a:ext>
            </a:extLst>
          </p:cNvPr>
          <p:cNvSpPr txBox="1"/>
          <p:nvPr/>
        </p:nvSpPr>
        <p:spPr>
          <a:xfrm>
            <a:off x="4860032" y="1054542"/>
            <a:ext cx="396044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Route53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이용한 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 </a:t>
            </a:r>
            <a:r>
              <a:rPr lang="ko-KR" altLang="en-US" sz="14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엔드포인트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등록 이유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05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호스트명을 사전 정의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시스템 업데이트 관리 원활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078B10E-F74A-45EE-A56E-571410ADE26F}"/>
              </a:ext>
            </a:extLst>
          </p:cNvPr>
          <p:cNvSpPr/>
          <p:nvPr/>
        </p:nvSpPr>
        <p:spPr>
          <a:xfrm>
            <a:off x="10391" y="95711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E8726152-3034-40DC-81F9-3DA5E703F7EC}"/>
              </a:ext>
            </a:extLst>
          </p:cNvPr>
          <p:cNvSpPr/>
          <p:nvPr/>
        </p:nvSpPr>
        <p:spPr>
          <a:xfrm rot="10800000">
            <a:off x="3909628" y="408694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028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Stress Test </a:t>
            </a:r>
            <a:r>
              <a:rPr lang="ko-KR" altLang="en-US" sz="3200">
                <a:solidFill>
                  <a:srgbClr val="FFC000"/>
                </a:solidFill>
              </a:rPr>
              <a:t>실시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Auto Scaling </a:t>
            </a:r>
            <a:r>
              <a:rPr lang="ko-KR" altLang="en-US">
                <a:solidFill>
                  <a:srgbClr val="FFC000"/>
                </a:solidFill>
              </a:rPr>
              <a:t>및 </a:t>
            </a:r>
            <a:r>
              <a:rPr lang="en-US" altLang="ko-KR">
                <a:solidFill>
                  <a:srgbClr val="FFC000"/>
                </a:solidFill>
              </a:rPr>
              <a:t>RDS </a:t>
            </a:r>
            <a:r>
              <a:rPr lang="ko-KR" altLang="en-US">
                <a:solidFill>
                  <a:srgbClr val="FFC000"/>
                </a:solidFill>
              </a:rPr>
              <a:t>장애 대처 </a:t>
            </a:r>
            <a:r>
              <a:rPr lang="en-US" altLang="ko-KR">
                <a:solidFill>
                  <a:srgbClr val="FFC000"/>
                </a:solidFill>
              </a:rPr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DED74-3187-4989-8F4E-EACD13207884}"/>
              </a:ext>
            </a:extLst>
          </p:cNvPr>
          <p:cNvSpPr txBox="1"/>
          <p:nvPr/>
        </p:nvSpPr>
        <p:spPr>
          <a:xfrm>
            <a:off x="4860032" y="1054542"/>
            <a:ext cx="3960440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Jmeter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활용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Stress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트래픽 생성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05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Stress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조건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수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600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Stress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간격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1 seconds</a:t>
            </a: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반복 횟수 </a:t>
            </a: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무한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Stress Destination : https://mywebdn.tk</a:t>
            </a:r>
          </a:p>
          <a:p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078B10E-F74A-45EE-A56E-571410ADE26F}"/>
              </a:ext>
            </a:extLst>
          </p:cNvPr>
          <p:cNvSpPr/>
          <p:nvPr/>
        </p:nvSpPr>
        <p:spPr>
          <a:xfrm>
            <a:off x="10391" y="95711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E8726152-3034-40DC-81F9-3DA5E703F7EC}"/>
              </a:ext>
            </a:extLst>
          </p:cNvPr>
          <p:cNvSpPr/>
          <p:nvPr/>
        </p:nvSpPr>
        <p:spPr>
          <a:xfrm rot="10800000">
            <a:off x="3909628" y="408694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6C93D8-9936-41A5-B515-15C8C3DC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7" y="1016437"/>
            <a:ext cx="4652279" cy="19153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D7C5C5-8764-45AF-B897-6385634D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04"/>
          <a:stretch/>
        </p:blipFill>
        <p:spPr>
          <a:xfrm>
            <a:off x="45119" y="3208657"/>
            <a:ext cx="4681317" cy="16673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66CF22-6B9E-41D4-8C61-B3CA0F17094E}"/>
              </a:ext>
            </a:extLst>
          </p:cNvPr>
          <p:cNvSpPr/>
          <p:nvPr/>
        </p:nvSpPr>
        <p:spPr>
          <a:xfrm>
            <a:off x="1403648" y="3291830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43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Stress Test </a:t>
            </a:r>
            <a:r>
              <a:rPr lang="ko-KR" altLang="en-US" sz="3200">
                <a:solidFill>
                  <a:srgbClr val="FFC000"/>
                </a:solidFill>
              </a:rPr>
              <a:t>실시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Auto Scaling </a:t>
            </a:r>
            <a:r>
              <a:rPr lang="ko-KR" altLang="en-US">
                <a:solidFill>
                  <a:srgbClr val="FFC000"/>
                </a:solidFill>
              </a:rPr>
              <a:t>및 </a:t>
            </a:r>
            <a:r>
              <a:rPr lang="en-US" altLang="ko-KR">
                <a:solidFill>
                  <a:srgbClr val="FFC000"/>
                </a:solidFill>
              </a:rPr>
              <a:t>RDS </a:t>
            </a:r>
            <a:r>
              <a:rPr lang="ko-KR" altLang="en-US">
                <a:solidFill>
                  <a:srgbClr val="FFC000"/>
                </a:solidFill>
              </a:rPr>
              <a:t>장애 대처 </a:t>
            </a:r>
            <a:r>
              <a:rPr lang="en-US" altLang="ko-KR">
                <a:solidFill>
                  <a:srgbClr val="FFC000"/>
                </a:solidFill>
              </a:rPr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DED74-3187-4989-8F4E-EACD13207884}"/>
              </a:ext>
            </a:extLst>
          </p:cNvPr>
          <p:cNvSpPr txBox="1"/>
          <p:nvPr/>
        </p:nvSpPr>
        <p:spPr>
          <a:xfrm>
            <a:off x="4851218" y="1054542"/>
            <a:ext cx="396044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Stress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실시 전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Stress 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실시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E8726152-3034-40DC-81F9-3DA5E703F7EC}"/>
              </a:ext>
            </a:extLst>
          </p:cNvPr>
          <p:cNvSpPr/>
          <p:nvPr/>
        </p:nvSpPr>
        <p:spPr>
          <a:xfrm rot="10800000">
            <a:off x="4017640" y="343584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E5C64D-8378-4498-BB99-E3615E0B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2326261"/>
            <a:ext cx="4654546" cy="1914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50DD7F-9DB5-4B0B-BFAB-F2AFB999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37324"/>
            <a:ext cx="4681317" cy="876713"/>
          </a:xfrm>
          <a:prstGeom prst="rect">
            <a:avLst/>
          </a:prstGeom>
        </p:spPr>
      </p:pic>
      <p:sp>
        <p:nvSpPr>
          <p:cNvPr id="7" name="Half Frame 6">
            <a:extLst>
              <a:ext uri="{FF2B5EF4-FFF2-40B4-BE49-F238E27FC236}">
                <a16:creationId xmlns:a16="http://schemas.microsoft.com/office/drawing/2014/main" id="{A078B10E-F74A-45EE-A56E-571410ADE26F}"/>
              </a:ext>
            </a:extLst>
          </p:cNvPr>
          <p:cNvSpPr/>
          <p:nvPr/>
        </p:nvSpPr>
        <p:spPr>
          <a:xfrm>
            <a:off x="129208" y="95711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95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Stress Test </a:t>
            </a:r>
            <a:r>
              <a:rPr lang="ko-KR" altLang="en-US" sz="3200">
                <a:solidFill>
                  <a:srgbClr val="FFC000"/>
                </a:solidFill>
              </a:rPr>
              <a:t>실시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Auto Scaling </a:t>
            </a:r>
            <a:r>
              <a:rPr lang="ko-KR" altLang="en-US">
                <a:solidFill>
                  <a:srgbClr val="FFC000"/>
                </a:solidFill>
              </a:rPr>
              <a:t>및 </a:t>
            </a:r>
            <a:r>
              <a:rPr lang="en-US" altLang="ko-KR">
                <a:solidFill>
                  <a:srgbClr val="FFC000"/>
                </a:solidFill>
              </a:rPr>
              <a:t>RDS </a:t>
            </a:r>
            <a:r>
              <a:rPr lang="ko-KR" altLang="en-US">
                <a:solidFill>
                  <a:srgbClr val="FFC000"/>
                </a:solidFill>
              </a:rPr>
              <a:t>장애 대처 </a:t>
            </a:r>
            <a:r>
              <a:rPr lang="en-US" altLang="ko-KR">
                <a:solidFill>
                  <a:srgbClr val="FFC000"/>
                </a:solidFill>
              </a:rPr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DED74-3187-4989-8F4E-EACD13207884}"/>
              </a:ext>
            </a:extLst>
          </p:cNvPr>
          <p:cNvSpPr txBox="1"/>
          <p:nvPr/>
        </p:nvSpPr>
        <p:spPr>
          <a:xfrm>
            <a:off x="5004048" y="1054542"/>
            <a:ext cx="396044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Stress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실시 후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CPU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사용율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40%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초과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CloudWatch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알람 생성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기존 웹서버와 다른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AZ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새로운 웹서버 생성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(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웹서버의 고가용성 보장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3520D1-6794-4D66-8F4F-A47D65625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69" b="30345"/>
          <a:stretch/>
        </p:blipFill>
        <p:spPr>
          <a:xfrm>
            <a:off x="179512" y="987574"/>
            <a:ext cx="4470501" cy="1584176"/>
          </a:xfrm>
          <a:prstGeom prst="rect">
            <a:avLst/>
          </a:prstGeom>
        </p:spPr>
      </p:pic>
      <p:sp>
        <p:nvSpPr>
          <p:cNvPr id="7" name="Half Frame 6">
            <a:extLst>
              <a:ext uri="{FF2B5EF4-FFF2-40B4-BE49-F238E27FC236}">
                <a16:creationId xmlns:a16="http://schemas.microsoft.com/office/drawing/2014/main" id="{A078B10E-F74A-45EE-A56E-571410ADE26F}"/>
              </a:ext>
            </a:extLst>
          </p:cNvPr>
          <p:cNvSpPr/>
          <p:nvPr/>
        </p:nvSpPr>
        <p:spPr>
          <a:xfrm>
            <a:off x="129208" y="95711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CE2283-AF54-43C6-8CBF-B4DB8F83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2" y="2571750"/>
            <a:ext cx="4470502" cy="1368152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A2BFF4A-02BC-41B2-A1C5-C76819A0668C}"/>
              </a:ext>
            </a:extLst>
          </p:cNvPr>
          <p:cNvSpPr/>
          <p:nvPr/>
        </p:nvSpPr>
        <p:spPr>
          <a:xfrm>
            <a:off x="2051720" y="2426538"/>
            <a:ext cx="288032" cy="2892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C225C3-2B9D-4B7B-BAD0-9E4678D9E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836880"/>
            <a:ext cx="4471352" cy="1038862"/>
          </a:xfrm>
          <a:prstGeom prst="rect">
            <a:avLst/>
          </a:prstGeom>
        </p:spPr>
      </p:pic>
      <p:sp>
        <p:nvSpPr>
          <p:cNvPr id="8" name="Half Frame 7">
            <a:extLst>
              <a:ext uri="{FF2B5EF4-FFF2-40B4-BE49-F238E27FC236}">
                <a16:creationId xmlns:a16="http://schemas.microsoft.com/office/drawing/2014/main" id="{E8726152-3034-40DC-81F9-3DA5E703F7EC}"/>
              </a:ext>
            </a:extLst>
          </p:cNvPr>
          <p:cNvSpPr/>
          <p:nvPr/>
        </p:nvSpPr>
        <p:spPr>
          <a:xfrm rot="10800000">
            <a:off x="3779912" y="403361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C2BDA96-8824-4DE2-B4F4-75FD3E000DCA}"/>
              </a:ext>
            </a:extLst>
          </p:cNvPr>
          <p:cNvSpPr/>
          <p:nvPr/>
        </p:nvSpPr>
        <p:spPr>
          <a:xfrm>
            <a:off x="2051720" y="3723878"/>
            <a:ext cx="288032" cy="2892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231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Stress Test </a:t>
            </a:r>
            <a:r>
              <a:rPr lang="ko-KR" altLang="en-US" sz="3200">
                <a:solidFill>
                  <a:srgbClr val="FFC000"/>
                </a:solidFill>
              </a:rPr>
              <a:t>실시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Auto Scaling </a:t>
            </a:r>
            <a:r>
              <a:rPr lang="ko-KR" altLang="en-US">
                <a:solidFill>
                  <a:srgbClr val="FFC000"/>
                </a:solidFill>
              </a:rPr>
              <a:t>및 </a:t>
            </a:r>
            <a:r>
              <a:rPr lang="en-US" altLang="ko-KR">
                <a:solidFill>
                  <a:srgbClr val="FFC000"/>
                </a:solidFill>
              </a:rPr>
              <a:t>RDS </a:t>
            </a:r>
            <a:r>
              <a:rPr lang="ko-KR" altLang="en-US">
                <a:solidFill>
                  <a:srgbClr val="FFC000"/>
                </a:solidFill>
              </a:rPr>
              <a:t>장애 대처 </a:t>
            </a:r>
            <a:r>
              <a:rPr lang="en-US" altLang="ko-KR">
                <a:solidFill>
                  <a:srgbClr val="FFC000"/>
                </a:solidFill>
              </a:rPr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DED74-3187-4989-8F4E-EACD13207884}"/>
              </a:ext>
            </a:extLst>
          </p:cNvPr>
          <p:cNvSpPr txBox="1"/>
          <p:nvPr/>
        </p:nvSpPr>
        <p:spPr>
          <a:xfrm>
            <a:off x="5004048" y="1054542"/>
            <a:ext cx="3960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Master DB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장애 대처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현재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Master DB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가용영역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us-west-2a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위치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장애 발생 전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요약정보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가용영역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us-west-2a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RDS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END POINT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확인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078B10E-F74A-45EE-A56E-571410ADE26F}"/>
              </a:ext>
            </a:extLst>
          </p:cNvPr>
          <p:cNvSpPr/>
          <p:nvPr/>
        </p:nvSpPr>
        <p:spPr>
          <a:xfrm>
            <a:off x="129208" y="95711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E8726152-3034-40DC-81F9-3DA5E703F7EC}"/>
              </a:ext>
            </a:extLst>
          </p:cNvPr>
          <p:cNvSpPr/>
          <p:nvPr/>
        </p:nvSpPr>
        <p:spPr>
          <a:xfrm rot="10800000">
            <a:off x="3945632" y="388959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A2BFF4A-02BC-41B2-A1C5-C76819A0668C}"/>
              </a:ext>
            </a:extLst>
          </p:cNvPr>
          <p:cNvSpPr/>
          <p:nvPr/>
        </p:nvSpPr>
        <p:spPr>
          <a:xfrm>
            <a:off x="2195736" y="2138506"/>
            <a:ext cx="288032" cy="2892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980D5DC-E1FE-4D0E-BEBB-11BF0E216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26"/>
          <a:stretch/>
        </p:blipFill>
        <p:spPr>
          <a:xfrm>
            <a:off x="179512" y="1791128"/>
            <a:ext cx="4603055" cy="30128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96A8AA-D322-4C17-9406-542941E3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36546"/>
            <a:ext cx="4603055" cy="1149146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F3A3E91-22C1-411D-8A2A-0DED26BFD286}"/>
              </a:ext>
            </a:extLst>
          </p:cNvPr>
          <p:cNvSpPr/>
          <p:nvPr/>
        </p:nvSpPr>
        <p:spPr>
          <a:xfrm>
            <a:off x="2627784" y="2063071"/>
            <a:ext cx="288032" cy="2892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08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운영 편의성을 위한 추가 </a:t>
            </a:r>
            <a:r>
              <a:rPr lang="en-US" altLang="ko-KR"/>
              <a:t>AWS Service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>운영 편의성을 위한 추가 </a:t>
            </a:r>
            <a:r>
              <a:rPr lang="en-US" altLang="ko-KR"/>
              <a:t>AWS </a:t>
            </a:r>
            <a:r>
              <a:rPr lang="ko-KR" altLang="en-US"/>
              <a:t>서비스의 종류</a:t>
            </a:r>
            <a:endParaRPr lang="en-US" altLang="ko-KR"/>
          </a:p>
        </p:txBody>
      </p:sp>
      <p:grpSp>
        <p:nvGrpSpPr>
          <p:cNvPr id="14" name="Group 13"/>
          <p:cNvGrpSpPr/>
          <p:nvPr/>
        </p:nvGrpSpPr>
        <p:grpSpPr>
          <a:xfrm>
            <a:off x="5687135" y="1972123"/>
            <a:ext cx="2160240" cy="814490"/>
            <a:chOff x="803640" y="3178168"/>
            <a:chExt cx="2309271" cy="814490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561771"/>
              <a:ext cx="22322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자주 업데이트 되는 웹페이지정적 웹사이트 호스팅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178168"/>
              <a:ext cx="2309271" cy="2616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AWS S3 </a:t>
              </a:r>
              <a:r>
                <a:rPr lang="ko-KR" altLang="en-US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정적 웹사이트 호스팅</a:t>
              </a:r>
            </a:p>
          </p:txBody>
        </p:sp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F276AD0E-45B1-46D2-9C02-736276839C54}"/>
              </a:ext>
            </a:extLst>
          </p:cNvPr>
          <p:cNvGrpSpPr/>
          <p:nvPr/>
        </p:nvGrpSpPr>
        <p:grpSpPr>
          <a:xfrm>
            <a:off x="2860122" y="1972124"/>
            <a:ext cx="1926735" cy="814489"/>
            <a:chOff x="803640" y="3178169"/>
            <a:chExt cx="2059657" cy="81448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B3D94-4F9C-4DE9-BD8D-9D8770F55925}"/>
                </a:ext>
              </a:extLst>
            </p:cNvPr>
            <p:cNvSpPr txBox="1"/>
            <p:nvPr/>
          </p:nvSpPr>
          <p:spPr>
            <a:xfrm>
              <a:off x="803640" y="3561771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Cloud Formation Template</a:t>
              </a:r>
            </a:p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작성 오픈소스 툴</a:t>
              </a:r>
              <a:endPara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236C94-FD1F-4DAB-8891-641694ABA16D}"/>
                </a:ext>
              </a:extLst>
            </p:cNvPr>
            <p:cNvSpPr txBox="1"/>
            <p:nvPr/>
          </p:nvSpPr>
          <p:spPr>
            <a:xfrm>
              <a:off x="803640" y="3178169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FORMER 2</a:t>
              </a:r>
              <a:endPara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34" name="Group 10">
            <a:extLst>
              <a:ext uri="{FF2B5EF4-FFF2-40B4-BE49-F238E27FC236}">
                <a16:creationId xmlns:a16="http://schemas.microsoft.com/office/drawing/2014/main" id="{A1992E83-BED6-4EE9-B432-29469FA7B3AA}"/>
              </a:ext>
            </a:extLst>
          </p:cNvPr>
          <p:cNvGrpSpPr/>
          <p:nvPr/>
        </p:nvGrpSpPr>
        <p:grpSpPr>
          <a:xfrm>
            <a:off x="5803888" y="4012120"/>
            <a:ext cx="1928712" cy="790717"/>
            <a:chOff x="801527" y="3177349"/>
            <a:chExt cx="2061770" cy="7907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6688C9-D0CA-45D3-9D54-E7EB1A60C2DE}"/>
                </a:ext>
              </a:extLst>
            </p:cNvPr>
            <p:cNvSpPr txBox="1"/>
            <p:nvPr/>
          </p:nvSpPr>
          <p:spPr>
            <a:xfrm>
              <a:off x="803640" y="3537179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AWS</a:t>
              </a:r>
              <a:r>
                <a:rPr lang="ko-KR" altLang="en-US" sz="1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복수 계정 권한 부여</a:t>
              </a:r>
              <a:endPara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및 비용 산정</a:t>
              </a:r>
              <a:endPara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8A1B64-892B-46B4-9E1C-7ED233A7F35E}"/>
                </a:ext>
              </a:extLst>
            </p:cNvPr>
            <p:cNvSpPr txBox="1"/>
            <p:nvPr/>
          </p:nvSpPr>
          <p:spPr>
            <a:xfrm>
              <a:off x="801527" y="3177349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AWS Organization</a:t>
              </a:r>
              <a:endParaRPr lang="ko-KR" altLang="en-US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125AE4-81A1-4D5E-BCC6-BD9A831B6592}"/>
              </a:ext>
            </a:extLst>
          </p:cNvPr>
          <p:cNvGrpSpPr/>
          <p:nvPr/>
        </p:nvGrpSpPr>
        <p:grpSpPr>
          <a:xfrm>
            <a:off x="2743369" y="4012120"/>
            <a:ext cx="2160240" cy="790717"/>
            <a:chOff x="2015716" y="3308200"/>
            <a:chExt cx="2160240" cy="790717"/>
          </a:xfrm>
        </p:grpSpPr>
        <p:sp>
          <p:nvSpPr>
            <p:cNvPr id="12" name="TextBox 11"/>
            <p:cNvSpPr txBox="1"/>
            <p:nvPr/>
          </p:nvSpPr>
          <p:spPr>
            <a:xfrm>
              <a:off x="2084676" y="3668030"/>
              <a:ext cx="19267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사용자 계정</a:t>
              </a:r>
              <a:endPara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로그 기록 및 감시</a:t>
              </a:r>
              <a:endPara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FEE252-4874-4D5C-8820-A2C06A838475}"/>
                </a:ext>
              </a:extLst>
            </p:cNvPr>
            <p:cNvSpPr txBox="1"/>
            <p:nvPr/>
          </p:nvSpPr>
          <p:spPr>
            <a:xfrm>
              <a:off x="2015716" y="3308200"/>
              <a:ext cx="2160240" cy="26161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AWS CloudTrail</a:t>
              </a:r>
              <a:endParaRPr lang="ko-KR" altLang="en-US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B1FABAD-F011-4451-B231-087B019DEC9E}"/>
              </a:ext>
            </a:extLst>
          </p:cNvPr>
          <p:cNvGrpSpPr/>
          <p:nvPr/>
        </p:nvGrpSpPr>
        <p:grpSpPr>
          <a:xfrm>
            <a:off x="-53041" y="1910314"/>
            <a:ext cx="1816729" cy="1514499"/>
            <a:chOff x="-53041" y="1910314"/>
            <a:chExt cx="1816729" cy="15144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8A2AD-9117-4E10-ACE6-008505BC18B5}"/>
                </a:ext>
              </a:extLst>
            </p:cNvPr>
            <p:cNvSpPr txBox="1"/>
            <p:nvPr/>
          </p:nvSpPr>
          <p:spPr>
            <a:xfrm>
              <a:off x="-53041" y="3147814"/>
              <a:ext cx="1816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Amazon Web Service</a:t>
              </a:r>
              <a:endPara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2F321571-07C0-4D93-8A9C-42785DFCFA1E}"/>
                </a:ext>
              </a:extLst>
            </p:cNvPr>
            <p:cNvSpPr/>
            <p:nvPr/>
          </p:nvSpPr>
          <p:spPr>
            <a:xfrm>
              <a:off x="309580" y="1910314"/>
              <a:ext cx="1159083" cy="1165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570F7BA-218D-4375-AB81-84EBBF623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2057889"/>
              <a:ext cx="1419220" cy="729885"/>
            </a:xfrm>
            <a:prstGeom prst="rect">
              <a:avLst/>
            </a:prstGeom>
          </p:spPr>
        </p:pic>
      </p:grpSp>
      <p:pic>
        <p:nvPicPr>
          <p:cNvPr id="37" name="Graphic 19">
            <a:extLst>
              <a:ext uri="{FF2B5EF4-FFF2-40B4-BE49-F238E27FC236}">
                <a16:creationId xmlns:a16="http://schemas.microsoft.com/office/drawing/2014/main" id="{9FD5D426-3797-4DB1-A547-E08536C5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288" y="106794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ormer2 이미지 검색결과">
            <a:extLst>
              <a:ext uri="{FF2B5EF4-FFF2-40B4-BE49-F238E27FC236}">
                <a16:creationId xmlns:a16="http://schemas.microsoft.com/office/drawing/2014/main" id="{21D6B76A-4B07-480C-B8EF-1D1334255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30" y="1275606"/>
            <a:ext cx="1014646" cy="4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23">
            <a:extLst>
              <a:ext uri="{FF2B5EF4-FFF2-40B4-BE49-F238E27FC236}">
                <a16:creationId xmlns:a16="http://schemas.microsoft.com/office/drawing/2014/main" id="{566C2B33-6B16-4388-AD5D-E86C26F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89" y="307580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6">
            <a:extLst>
              <a:ext uri="{FF2B5EF4-FFF2-40B4-BE49-F238E27FC236}">
                <a16:creationId xmlns:a16="http://schemas.microsoft.com/office/drawing/2014/main" id="{5FF82077-C141-4A1B-A72B-552CCC75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288" y="30796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5640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740149-E1D5-4C8B-8EB5-B30647E9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4" y="3519472"/>
            <a:ext cx="4431755" cy="8871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84597B-342B-4E99-AEF5-2D308F9D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4" y="1488251"/>
            <a:ext cx="4431755" cy="203122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Stress Test </a:t>
            </a:r>
            <a:r>
              <a:rPr lang="ko-KR" altLang="en-US" sz="3200">
                <a:solidFill>
                  <a:srgbClr val="FFC000"/>
                </a:solidFill>
              </a:rPr>
              <a:t>실시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Auto Scaling </a:t>
            </a:r>
            <a:r>
              <a:rPr lang="ko-KR" altLang="en-US">
                <a:solidFill>
                  <a:srgbClr val="FFC000"/>
                </a:solidFill>
              </a:rPr>
              <a:t>및 </a:t>
            </a:r>
            <a:r>
              <a:rPr lang="en-US" altLang="ko-KR">
                <a:solidFill>
                  <a:srgbClr val="FFC000"/>
                </a:solidFill>
              </a:rPr>
              <a:t>RDS </a:t>
            </a:r>
            <a:r>
              <a:rPr lang="ko-KR" altLang="en-US">
                <a:solidFill>
                  <a:srgbClr val="FFC000"/>
                </a:solidFill>
              </a:rPr>
              <a:t>장애 대처 </a:t>
            </a:r>
            <a:r>
              <a:rPr lang="en-US" altLang="ko-KR">
                <a:solidFill>
                  <a:srgbClr val="FFC000"/>
                </a:solidFill>
              </a:rPr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DED74-3187-4989-8F4E-EACD13207884}"/>
              </a:ext>
            </a:extLst>
          </p:cNvPr>
          <p:cNvSpPr txBox="1"/>
          <p:nvPr/>
        </p:nvSpPr>
        <p:spPr>
          <a:xfrm>
            <a:off x="5004048" y="1534309"/>
            <a:ext cx="396044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Master DB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장애조치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재부팅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Master DB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재부팅 중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A2BFF4A-02BC-41B2-A1C5-C76819A0668C}"/>
              </a:ext>
            </a:extLst>
          </p:cNvPr>
          <p:cNvSpPr/>
          <p:nvPr/>
        </p:nvSpPr>
        <p:spPr>
          <a:xfrm>
            <a:off x="2312715" y="3235934"/>
            <a:ext cx="288032" cy="2892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078B10E-F74A-45EE-A56E-571410ADE26F}"/>
              </a:ext>
            </a:extLst>
          </p:cNvPr>
          <p:cNvSpPr/>
          <p:nvPr/>
        </p:nvSpPr>
        <p:spPr>
          <a:xfrm>
            <a:off x="179512" y="141962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E8726152-3034-40DC-81F9-3DA5E703F7EC}"/>
              </a:ext>
            </a:extLst>
          </p:cNvPr>
          <p:cNvSpPr/>
          <p:nvPr/>
        </p:nvSpPr>
        <p:spPr>
          <a:xfrm rot="10800000">
            <a:off x="3830216" y="3556021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4251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1A261A-37D5-4730-AF3D-8463AC897000}"/>
              </a:ext>
            </a:extLst>
          </p:cNvPr>
          <p:cNvGrpSpPr/>
          <p:nvPr/>
        </p:nvGrpSpPr>
        <p:grpSpPr>
          <a:xfrm>
            <a:off x="251520" y="1025349"/>
            <a:ext cx="4536504" cy="3922665"/>
            <a:chOff x="251520" y="1025349"/>
            <a:chExt cx="4399104" cy="4118152"/>
          </a:xfrm>
        </p:grpSpPr>
        <p:pic>
          <p:nvPicPr>
            <p:cNvPr id="10" name="그림 9" descr="텍스트, 스크린샷, 실내이(가) 표시된 사진&#10;&#10;자동 생성된 설명">
              <a:extLst>
                <a:ext uri="{FF2B5EF4-FFF2-40B4-BE49-F238E27FC236}">
                  <a16:creationId xmlns:a16="http://schemas.microsoft.com/office/drawing/2014/main" id="{6052022A-68FC-4052-BBC7-99DCFFF9A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20" r="41726"/>
            <a:stretch/>
          </p:blipFill>
          <p:spPr>
            <a:xfrm>
              <a:off x="251520" y="1025349"/>
              <a:ext cx="4399104" cy="2184375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58AD62AE-9751-4955-8689-E45F347EC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 r="40031" b="14960"/>
            <a:stretch/>
          </p:blipFill>
          <p:spPr>
            <a:xfrm>
              <a:off x="251520" y="2859783"/>
              <a:ext cx="4399104" cy="2283718"/>
            </a:xfrm>
            <a:prstGeom prst="rect">
              <a:avLst/>
            </a:prstGeom>
          </p:spPr>
        </p:pic>
      </p:grpSp>
      <p:sp>
        <p:nvSpPr>
          <p:cNvPr id="8" name="Half Frame 7">
            <a:extLst>
              <a:ext uri="{FF2B5EF4-FFF2-40B4-BE49-F238E27FC236}">
                <a16:creationId xmlns:a16="http://schemas.microsoft.com/office/drawing/2014/main" id="{E8726152-3034-40DC-81F9-3DA5E703F7EC}"/>
              </a:ext>
            </a:extLst>
          </p:cNvPr>
          <p:cNvSpPr/>
          <p:nvPr/>
        </p:nvSpPr>
        <p:spPr>
          <a:xfrm rot="10800000">
            <a:off x="3913021" y="408479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3200">
                <a:solidFill>
                  <a:srgbClr val="FFC000"/>
                </a:solidFill>
              </a:rPr>
              <a:t>Stress Test </a:t>
            </a:r>
            <a:r>
              <a:rPr lang="ko-KR" altLang="en-US" sz="3200">
                <a:solidFill>
                  <a:srgbClr val="FFC000"/>
                </a:solidFill>
              </a:rPr>
              <a:t>실시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7022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Auto Scaling </a:t>
            </a:r>
            <a:r>
              <a:rPr lang="ko-KR" altLang="en-US">
                <a:solidFill>
                  <a:srgbClr val="FFC000"/>
                </a:solidFill>
              </a:rPr>
              <a:t>및 </a:t>
            </a:r>
            <a:r>
              <a:rPr lang="en-US" altLang="ko-KR">
                <a:solidFill>
                  <a:srgbClr val="FFC000"/>
                </a:solidFill>
              </a:rPr>
              <a:t>RDS </a:t>
            </a:r>
            <a:r>
              <a:rPr lang="ko-KR" altLang="en-US">
                <a:solidFill>
                  <a:srgbClr val="FFC000"/>
                </a:solidFill>
              </a:rPr>
              <a:t>장애 대처 </a:t>
            </a:r>
            <a:r>
              <a:rPr lang="en-US" altLang="ko-KR">
                <a:solidFill>
                  <a:srgbClr val="FFC000"/>
                </a:solidFill>
              </a:rPr>
              <a:t>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DED74-3187-4989-8F4E-EACD13207884}"/>
              </a:ext>
            </a:extLst>
          </p:cNvPr>
          <p:cNvSpPr txBox="1"/>
          <p:nvPr/>
        </p:nvSpPr>
        <p:spPr>
          <a:xfrm>
            <a:off x="4860032" y="834499"/>
            <a:ext cx="4536504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장애조치 전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Master DB RDS END POINT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및 가용영역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ENDPOINT : </a:t>
            </a: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mydbinstance.cnuunkfdfdwl.us-west-2.rds.amazonaws.com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가용영역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</a:p>
          <a:p>
            <a:r>
              <a:rPr lang="en-US" altLang="ko-KR" sz="12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us-east-2a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&gt;&gt;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장애조치 후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Master DB RDS END POINT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및 가용영역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ENDPOINT :</a:t>
            </a:r>
          </a:p>
          <a:p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mydbinstance.cnuunkfdfdwl.us-west-2.rds.amazonaws.com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가용영역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</a:p>
          <a:p>
            <a:r>
              <a:rPr lang="en-US" altLang="ko-KR" sz="12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us-east-2c</a:t>
            </a: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가용영역에서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Master DB </a:t>
            </a:r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승격 확인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A2BFF4A-02BC-41B2-A1C5-C76819A0668C}"/>
              </a:ext>
            </a:extLst>
          </p:cNvPr>
          <p:cNvSpPr/>
          <p:nvPr/>
        </p:nvSpPr>
        <p:spPr>
          <a:xfrm>
            <a:off x="1763688" y="2697783"/>
            <a:ext cx="288032" cy="2892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078B10E-F74A-45EE-A56E-571410ADE26F}"/>
              </a:ext>
            </a:extLst>
          </p:cNvPr>
          <p:cNvSpPr/>
          <p:nvPr/>
        </p:nvSpPr>
        <p:spPr>
          <a:xfrm>
            <a:off x="179512" y="99861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306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1815666"/>
            <a:ext cx="3816424" cy="1512168"/>
          </a:xfrm>
        </p:spPr>
        <p:txBody>
          <a:bodyPr/>
          <a:lstStyle/>
          <a:p>
            <a:r>
              <a:rPr lang="en-US" altLang="ko-KR" sz="2400"/>
              <a:t>AWS </a:t>
            </a:r>
            <a:r>
              <a:rPr lang="ko-KR" altLang="en-US" sz="2400"/>
              <a:t>마이그레이션</a:t>
            </a:r>
            <a:r>
              <a:rPr lang="en-US" altLang="ko-KR" sz="2400"/>
              <a:t> </a:t>
            </a:r>
            <a:r>
              <a:rPr lang="ko-KR" altLang="en-US" sz="2400"/>
              <a:t>후</a:t>
            </a:r>
            <a:endParaRPr lang="en-US" altLang="ko-KR" sz="2400"/>
          </a:p>
          <a:p>
            <a:r>
              <a:rPr lang="ko-KR" altLang="en-US" sz="2400"/>
              <a:t>서버 운영 비용 안내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1203598"/>
            <a:ext cx="3168352" cy="504056"/>
          </a:xfrm>
        </p:spPr>
        <p:txBody>
          <a:bodyPr/>
          <a:lstStyle/>
          <a:p>
            <a:pPr lvl="0"/>
            <a:r>
              <a:rPr lang="en-US" altLang="ko-KR" sz="2400" b="1">
                <a:solidFill>
                  <a:schemeClr val="bg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6815609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3200">
                <a:solidFill>
                  <a:schemeClr val="accent2"/>
                </a:solidFill>
              </a:rPr>
              <a:t>운영 편의성을 위한 추가 </a:t>
            </a:r>
            <a:r>
              <a:rPr lang="en-US" altLang="ko-KR" sz="3200">
                <a:solidFill>
                  <a:schemeClr val="accent2"/>
                </a:solidFill>
              </a:rPr>
              <a:t>AWS Service</a:t>
            </a:r>
            <a:endParaRPr lang="ko-KR" altLang="en-US" sz="320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31625" y="588152"/>
            <a:ext cx="3491880" cy="288032"/>
          </a:xfrm>
        </p:spPr>
        <p:txBody>
          <a:bodyPr/>
          <a:lstStyle/>
          <a:p>
            <a:pPr lvl="0"/>
            <a:r>
              <a:rPr lang="en-US" altLang="ko-KR">
                <a:solidFill>
                  <a:srgbClr val="FFC000"/>
                </a:solidFill>
              </a:rPr>
              <a:t>AWS Organization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1468" y="3751318"/>
            <a:ext cx="418106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통합 결제 가능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하나의 청구서로 비용확인 가능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SCP(Service Control Policy)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통한 루트계정 권한 제어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Organization</a:t>
            </a:r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멤버계정 로그기록 확인</a:t>
            </a:r>
            <a:endParaRPr lang="en-US" altLang="ko-KR" sz="1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283DA3-7B2C-4E6F-9A01-A2225C50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4" y="935987"/>
            <a:ext cx="4043927" cy="2674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3456A1-EAB5-48AE-947D-751B1321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210" y="926228"/>
            <a:ext cx="4043926" cy="2674852"/>
          </a:xfrm>
          <a:prstGeom prst="rect">
            <a:avLst/>
          </a:prstGeom>
        </p:spPr>
      </p:pic>
      <p:sp>
        <p:nvSpPr>
          <p:cNvPr id="7" name="Half Frame 6">
            <a:extLst>
              <a:ext uri="{FF2B5EF4-FFF2-40B4-BE49-F238E27FC236}">
                <a16:creationId xmlns:a16="http://schemas.microsoft.com/office/drawing/2014/main" id="{E28BEEA0-3E0C-4233-807B-B05E0EBC9416}"/>
              </a:ext>
            </a:extLst>
          </p:cNvPr>
          <p:cNvSpPr/>
          <p:nvPr/>
        </p:nvSpPr>
        <p:spPr>
          <a:xfrm>
            <a:off x="284946" y="87618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Half Frame 7">
            <a:extLst>
              <a:ext uri="{FF2B5EF4-FFF2-40B4-BE49-F238E27FC236}">
                <a16:creationId xmlns:a16="http://schemas.microsoft.com/office/drawing/2014/main" id="{152B58A5-01B1-4583-AB7E-2AB25C58AED5}"/>
              </a:ext>
            </a:extLst>
          </p:cNvPr>
          <p:cNvSpPr/>
          <p:nvPr/>
        </p:nvSpPr>
        <p:spPr>
          <a:xfrm rot="10800000">
            <a:off x="3512309" y="2756243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Half Frame 6">
            <a:extLst>
              <a:ext uri="{FF2B5EF4-FFF2-40B4-BE49-F238E27FC236}">
                <a16:creationId xmlns:a16="http://schemas.microsoft.com/office/drawing/2014/main" id="{04200B36-7213-4322-A4F2-204163D239C0}"/>
              </a:ext>
            </a:extLst>
          </p:cNvPr>
          <p:cNvSpPr/>
          <p:nvPr/>
        </p:nvSpPr>
        <p:spPr>
          <a:xfrm>
            <a:off x="4717292" y="86048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Half Frame 7">
            <a:extLst>
              <a:ext uri="{FF2B5EF4-FFF2-40B4-BE49-F238E27FC236}">
                <a16:creationId xmlns:a16="http://schemas.microsoft.com/office/drawing/2014/main" id="{D0037B4B-1540-4DB6-B0FC-2AF7369771F8}"/>
              </a:ext>
            </a:extLst>
          </p:cNvPr>
          <p:cNvSpPr/>
          <p:nvPr/>
        </p:nvSpPr>
        <p:spPr>
          <a:xfrm rot="10800000">
            <a:off x="7968306" y="275990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199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2051720" y="1424204"/>
          <a:ext cx="5407831" cy="3163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서비스 예상 비용 산정</a:t>
            </a:r>
            <a:endParaRPr lang="en-US" altLang="ko-K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>매월 </a:t>
            </a:r>
            <a:r>
              <a:rPr lang="en-US" altLang="ko-KR"/>
              <a:t>AWS </a:t>
            </a:r>
            <a:r>
              <a:rPr lang="ko-KR" altLang="en-US"/>
              <a:t>서비스 사용 비용 산정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131840" y="1615901"/>
            <a:ext cx="10801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46.34 USD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574" y="1624727"/>
            <a:ext cx="15119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EC2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0574" y="3983841"/>
            <a:ext cx="15119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Amazon</a:t>
            </a:r>
          </a:p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CloudWatch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0574" y="2118094"/>
            <a:ext cx="15119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574" y="2503740"/>
            <a:ext cx="15119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Elastic</a:t>
            </a:r>
          </a:p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Load Balancer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456" y="3598195"/>
            <a:ext cx="149808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S3</a:t>
            </a:r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4456" y="3104828"/>
            <a:ext cx="149808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Route 53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D29796C-12E1-40CA-B0A0-6C10586E1A1A}"/>
              </a:ext>
            </a:extLst>
          </p:cNvPr>
          <p:cNvGrpSpPr/>
          <p:nvPr/>
        </p:nvGrpSpPr>
        <p:grpSpPr>
          <a:xfrm>
            <a:off x="6424675" y="3097582"/>
            <a:ext cx="1656184" cy="1656184"/>
            <a:chOff x="7172226" y="3199373"/>
            <a:chExt cx="1656184" cy="1656184"/>
          </a:xfrm>
        </p:grpSpPr>
        <p:sp>
          <p:nvSpPr>
            <p:cNvPr id="4" name="Oval 3"/>
            <p:cNvSpPr/>
            <p:nvPr/>
          </p:nvSpPr>
          <p:spPr>
            <a:xfrm>
              <a:off x="7172226" y="3199373"/>
              <a:ext cx="1656184" cy="1656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Rectangle 5"/>
            <p:cNvSpPr/>
            <p:nvPr/>
          </p:nvSpPr>
          <p:spPr>
            <a:xfrm>
              <a:off x="7524328" y="3534815"/>
              <a:ext cx="952199" cy="956517"/>
            </a:xfrm>
            <a:custGeom>
              <a:avLst/>
              <a:gdLst/>
              <a:ahLst/>
              <a:cxnLst/>
              <a:rect l="l" t="t" r="r" b="b"/>
              <a:pathLst>
                <a:path w="3232324" h="3246981">
                  <a:moveTo>
                    <a:pt x="2582027" y="1122104"/>
                  </a:moveTo>
                  <a:lnTo>
                    <a:pt x="2470718" y="1909817"/>
                  </a:lnTo>
                  <a:lnTo>
                    <a:pt x="2655176" y="1909817"/>
                  </a:lnTo>
                  <a:lnTo>
                    <a:pt x="2894235" y="1122104"/>
                  </a:lnTo>
                  <a:close/>
                  <a:moveTo>
                    <a:pt x="1983935" y="1122104"/>
                  </a:moveTo>
                  <a:lnTo>
                    <a:pt x="1983935" y="1909817"/>
                  </a:lnTo>
                  <a:lnTo>
                    <a:pt x="2179857" y="1909817"/>
                  </a:lnTo>
                  <a:lnTo>
                    <a:pt x="2291166" y="1122104"/>
                  </a:lnTo>
                  <a:close/>
                  <a:moveTo>
                    <a:pt x="1364730" y="1122104"/>
                  </a:moveTo>
                  <a:lnTo>
                    <a:pt x="1528171" y="1909817"/>
                  </a:lnTo>
                  <a:lnTo>
                    <a:pt x="1695935" y="1909817"/>
                  </a:lnTo>
                  <a:lnTo>
                    <a:pt x="1695935" y="1122104"/>
                  </a:lnTo>
                  <a:close/>
                  <a:moveTo>
                    <a:pt x="809062" y="1122104"/>
                  </a:moveTo>
                  <a:lnTo>
                    <a:pt x="1020129" y="1909817"/>
                  </a:lnTo>
                  <a:lnTo>
                    <a:pt x="1234038" y="1909817"/>
                  </a:lnTo>
                  <a:lnTo>
                    <a:pt x="1070597" y="1122104"/>
                  </a:lnTo>
                  <a:close/>
                  <a:moveTo>
                    <a:pt x="508395" y="0"/>
                  </a:moveTo>
                  <a:lnTo>
                    <a:pt x="731892" y="834104"/>
                  </a:lnTo>
                  <a:lnTo>
                    <a:pt x="3079752" y="834104"/>
                  </a:lnTo>
                  <a:lnTo>
                    <a:pt x="3079752" y="837748"/>
                  </a:lnTo>
                  <a:cubicBezTo>
                    <a:pt x="3095169" y="835588"/>
                    <a:pt x="3111022" y="837487"/>
                    <a:pt x="3126689" y="842241"/>
                  </a:cubicBezTo>
                  <a:lnTo>
                    <a:pt x="3132119" y="843889"/>
                  </a:lnTo>
                  <a:cubicBezTo>
                    <a:pt x="3206721" y="866530"/>
                    <a:pt x="3248844" y="945361"/>
                    <a:pt x="3226204" y="1019963"/>
                  </a:cubicBezTo>
                  <a:lnTo>
                    <a:pt x="2897169" y="2104152"/>
                  </a:lnTo>
                  <a:cubicBezTo>
                    <a:pt x="2874528" y="2178754"/>
                    <a:pt x="2795697" y="2220878"/>
                    <a:pt x="2721095" y="2198237"/>
                  </a:cubicBezTo>
                  <a:lnTo>
                    <a:pt x="2719712" y="2197817"/>
                  </a:lnTo>
                  <a:lnTo>
                    <a:pt x="1097298" y="2197817"/>
                  </a:lnTo>
                  <a:lnTo>
                    <a:pt x="1164401" y="2448247"/>
                  </a:lnTo>
                  <a:lnTo>
                    <a:pt x="2790580" y="2448247"/>
                  </a:lnTo>
                  <a:lnTo>
                    <a:pt x="2790580" y="2727282"/>
                  </a:lnTo>
                  <a:cubicBezTo>
                    <a:pt x="2870792" y="2776244"/>
                    <a:pt x="2923892" y="2864731"/>
                    <a:pt x="2923892" y="2965619"/>
                  </a:cubicBezTo>
                  <a:cubicBezTo>
                    <a:pt x="2923892" y="3121011"/>
                    <a:pt x="2797922" y="3246981"/>
                    <a:pt x="2642530" y="3246981"/>
                  </a:cubicBezTo>
                  <a:cubicBezTo>
                    <a:pt x="2487138" y="3246981"/>
                    <a:pt x="2361168" y="3121011"/>
                    <a:pt x="2361168" y="2965619"/>
                  </a:cubicBezTo>
                  <a:cubicBezTo>
                    <a:pt x="2361168" y="2870712"/>
                    <a:pt x="2408159" y="2786780"/>
                    <a:pt x="2480445" y="2736247"/>
                  </a:cubicBezTo>
                  <a:lnTo>
                    <a:pt x="1241570" y="2736247"/>
                  </a:lnTo>
                  <a:lnTo>
                    <a:pt x="1242001" y="2737856"/>
                  </a:lnTo>
                  <a:cubicBezTo>
                    <a:pt x="1313232" y="2788385"/>
                    <a:pt x="1359328" y="2871619"/>
                    <a:pt x="1359328" y="2965619"/>
                  </a:cubicBezTo>
                  <a:cubicBezTo>
                    <a:pt x="1359328" y="3121011"/>
                    <a:pt x="1233358" y="3246981"/>
                    <a:pt x="1077966" y="3246981"/>
                  </a:cubicBezTo>
                  <a:cubicBezTo>
                    <a:pt x="922574" y="3246981"/>
                    <a:pt x="796604" y="3121011"/>
                    <a:pt x="796604" y="2965619"/>
                  </a:cubicBezTo>
                  <a:cubicBezTo>
                    <a:pt x="796604" y="2860780"/>
                    <a:pt x="853945" y="2769332"/>
                    <a:pt x="939600" y="2722026"/>
                  </a:cubicBezTo>
                  <a:lnTo>
                    <a:pt x="291534" y="303409"/>
                  </a:lnTo>
                  <a:lnTo>
                    <a:pt x="0" y="303409"/>
                  </a:lnTo>
                  <a:lnTo>
                    <a:pt x="0" y="15409"/>
                  </a:lnTo>
                  <a:lnTo>
                    <a:pt x="450887" y="15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D49647C-1D17-4EAB-A006-35E4571572B8}"/>
              </a:ext>
            </a:extLst>
          </p:cNvPr>
          <p:cNvSpPr txBox="1"/>
          <p:nvPr/>
        </p:nvSpPr>
        <p:spPr>
          <a:xfrm>
            <a:off x="6588224" y="2088847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338.88 USD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8108B-82A4-4186-BC1B-0388924A98E4}"/>
              </a:ext>
            </a:extLst>
          </p:cNvPr>
          <p:cNvSpPr txBox="1"/>
          <p:nvPr/>
        </p:nvSpPr>
        <p:spPr>
          <a:xfrm>
            <a:off x="2627784" y="2597441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36.87 USD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B43F74-003C-4E09-BFEE-2AE3D72EBBAB}"/>
              </a:ext>
            </a:extLst>
          </p:cNvPr>
          <p:cNvSpPr txBox="1"/>
          <p:nvPr/>
        </p:nvSpPr>
        <p:spPr>
          <a:xfrm>
            <a:off x="2771800" y="3107279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52.7 USD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1F785F-A297-43C9-A57B-2C180C7A2DBA}"/>
              </a:ext>
            </a:extLst>
          </p:cNvPr>
          <p:cNvSpPr txBox="1"/>
          <p:nvPr/>
        </p:nvSpPr>
        <p:spPr>
          <a:xfrm>
            <a:off x="2195736" y="3583841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8.93 USD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739FD7-46E8-45CB-98C6-AC94AA5E5567}"/>
              </a:ext>
            </a:extLst>
          </p:cNvPr>
          <p:cNvSpPr txBox="1"/>
          <p:nvPr/>
        </p:nvSpPr>
        <p:spPr>
          <a:xfrm>
            <a:off x="2051720" y="4080186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USD</a:t>
            </a:r>
            <a:endParaRPr lang="ko-KR" altLang="en-US" sz="1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B2B3A-7193-43BC-959E-E6C6A03D4C7A}"/>
              </a:ext>
            </a:extLst>
          </p:cNvPr>
          <p:cNvSpPr txBox="1"/>
          <p:nvPr/>
        </p:nvSpPr>
        <p:spPr>
          <a:xfrm>
            <a:off x="175735" y="1552713"/>
            <a:ext cx="119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Monthly :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05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>매월 및 </a:t>
            </a:r>
            <a:r>
              <a:rPr lang="en-US" altLang="ko-KR"/>
              <a:t>1</a:t>
            </a:r>
            <a:r>
              <a:rPr lang="ko-KR" altLang="en-US"/>
              <a:t>년 합계 예상 사용 비용</a:t>
            </a:r>
            <a:endParaRPr lang="en-US" altLang="ko-K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28965"/>
              </p:ext>
            </p:extLst>
          </p:nvPr>
        </p:nvGraphicFramePr>
        <p:xfrm>
          <a:off x="1835696" y="2355726"/>
          <a:ext cx="2232248" cy="44278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541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매월 예상 사용료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8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$484.92</a:t>
                      </a:r>
                      <a:endParaRPr lang="en-US" altLang="ko-KR" sz="11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942F22-FE74-41CC-B322-DEDEDCDDBABF}"/>
              </a:ext>
            </a:extLst>
          </p:cNvPr>
          <p:cNvSpPr txBox="1"/>
          <p:nvPr/>
        </p:nvSpPr>
        <p:spPr>
          <a:xfrm>
            <a:off x="1919650" y="1328450"/>
            <a:ext cx="5460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사용되는 리소스의 사용형태</a:t>
            </a:r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 </a:t>
            </a:r>
            <a:r>
              <a:rPr lang="en-US" altLang="ko-KR" sz="1400" b="1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demend</a:t>
            </a:r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mode &amp; S3 Standard)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2F2EC36-7F54-41B8-8C99-4C81FF6588D3}"/>
              </a:ext>
            </a:extLst>
          </p:cNvPr>
          <p:cNvSpPr txBox="1">
            <a:spLocks/>
          </p:cNvSpPr>
          <p:nvPr/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예상 비용 산정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7CDF7A3-2438-4304-A0A8-E9389FDFEEEC}"/>
              </a:ext>
            </a:extLst>
          </p:cNvPr>
          <p:cNvGraphicFramePr>
            <a:graphicFrameLocks noGrp="1"/>
          </p:cNvGraphicFramePr>
          <p:nvPr/>
        </p:nvGraphicFramePr>
        <p:xfrm>
          <a:off x="5076056" y="2355726"/>
          <a:ext cx="2232248" cy="44278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54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1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년 합계 예상 사용료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81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$5819.04</a:t>
                      </a:r>
                      <a:endParaRPr lang="en-US" altLang="ko-KR" sz="11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676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AWS</a:t>
            </a:r>
            <a:r>
              <a:rPr lang="ko-KR" altLang="en-US"/>
              <a:t> 비용 최소화 전략</a:t>
            </a:r>
            <a:endParaRPr lang="en-US" altLang="ko-K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2F2EC36-7F54-41B8-8C99-4C81FF6588D3}"/>
              </a:ext>
            </a:extLst>
          </p:cNvPr>
          <p:cNvSpPr txBox="1">
            <a:spLocks/>
          </p:cNvSpPr>
          <p:nvPr/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예상 비용 산정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F4E0C-7B18-49A1-959C-DFDEE2F3C1B6}"/>
              </a:ext>
            </a:extLst>
          </p:cNvPr>
          <p:cNvSpPr txBox="1"/>
          <p:nvPr/>
        </p:nvSpPr>
        <p:spPr>
          <a:xfrm>
            <a:off x="304930" y="3291830"/>
            <a:ext cx="441108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예약 인스턴스 구매 가능 </a:t>
            </a:r>
            <a:r>
              <a:rPr lang="en-US" altLang="ko-KR" sz="1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</a:t>
            </a:r>
          </a:p>
          <a:p>
            <a:endParaRPr lang="en-US" altLang="ko-KR" sz="17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59 USD</a:t>
            </a:r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F625B-2691-4853-953A-0DA94D82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2" y="1205595"/>
            <a:ext cx="8316416" cy="186821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937A153E-666E-460A-9AC8-046F6B35E576}"/>
              </a:ext>
            </a:extLst>
          </p:cNvPr>
          <p:cNvSpPr/>
          <p:nvPr/>
        </p:nvSpPr>
        <p:spPr>
          <a:xfrm>
            <a:off x="1043608" y="2499742"/>
            <a:ext cx="2160240" cy="539062"/>
          </a:xfrm>
          <a:prstGeom prst="frame">
            <a:avLst>
              <a:gd name="adj1" fmla="val 60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72FBFCA6-7763-44F9-BB63-FD4AC9C19C84}"/>
              </a:ext>
            </a:extLst>
          </p:cNvPr>
          <p:cNvSpPr/>
          <p:nvPr/>
        </p:nvSpPr>
        <p:spPr>
          <a:xfrm>
            <a:off x="376139" y="113159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Half Frame 7">
            <a:extLst>
              <a:ext uri="{FF2B5EF4-FFF2-40B4-BE49-F238E27FC236}">
                <a16:creationId xmlns:a16="http://schemas.microsoft.com/office/drawing/2014/main" id="{42888D72-95FC-4EAB-BDB8-CF7971F29120}"/>
              </a:ext>
            </a:extLst>
          </p:cNvPr>
          <p:cNvSpPr/>
          <p:nvPr/>
        </p:nvSpPr>
        <p:spPr>
          <a:xfrm rot="10800000">
            <a:off x="7884900" y="2233414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889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AWS</a:t>
            </a:r>
            <a:r>
              <a:rPr lang="ko-KR" altLang="en-US"/>
              <a:t> 비용 최소화 전략</a:t>
            </a:r>
            <a:endParaRPr lang="en-US" altLang="ko-K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2F2EC36-7F54-41B8-8C99-4C81FF6588D3}"/>
              </a:ext>
            </a:extLst>
          </p:cNvPr>
          <p:cNvSpPr txBox="1">
            <a:spLocks/>
          </p:cNvSpPr>
          <p:nvPr/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예상 비용 산정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F4E0C-7B18-49A1-959C-DFDEE2F3C1B6}"/>
              </a:ext>
            </a:extLst>
          </p:cNvPr>
          <p:cNvSpPr txBox="1"/>
          <p:nvPr/>
        </p:nvSpPr>
        <p:spPr>
          <a:xfrm>
            <a:off x="4572000" y="1131590"/>
            <a:ext cx="3851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</a:t>
            </a:r>
            <a:r>
              <a:rPr lang="ko-KR" altLang="en-US" sz="1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예약 인스턴스 구매 비용 가능</a:t>
            </a:r>
            <a:endParaRPr lang="en-US" altLang="ko-KR" sz="17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연간 </a:t>
            </a:r>
            <a:r>
              <a:rPr lang="en-US" altLang="ko-KR" sz="1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1,591 USD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ABB03D-E083-45A0-A3AC-69192E171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59582"/>
            <a:ext cx="3978364" cy="388843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82BEBA43-68F7-4609-9965-11E6FB96959C}"/>
              </a:ext>
            </a:extLst>
          </p:cNvPr>
          <p:cNvSpPr/>
          <p:nvPr/>
        </p:nvSpPr>
        <p:spPr>
          <a:xfrm>
            <a:off x="230397" y="4167118"/>
            <a:ext cx="1224136" cy="708888"/>
          </a:xfrm>
          <a:prstGeom prst="frame">
            <a:avLst>
              <a:gd name="adj1" fmla="val 60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7CFEA7DD-7F78-49E9-8858-B4878A7C8B76}"/>
              </a:ext>
            </a:extLst>
          </p:cNvPr>
          <p:cNvSpPr/>
          <p:nvPr/>
        </p:nvSpPr>
        <p:spPr>
          <a:xfrm>
            <a:off x="179512" y="100735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Half Frame 7">
            <a:extLst>
              <a:ext uri="{FF2B5EF4-FFF2-40B4-BE49-F238E27FC236}">
                <a16:creationId xmlns:a16="http://schemas.microsoft.com/office/drawing/2014/main" id="{75977A18-1CBC-49BA-BDE9-6BB78A6AAB1D}"/>
              </a:ext>
            </a:extLst>
          </p:cNvPr>
          <p:cNvSpPr/>
          <p:nvPr/>
        </p:nvSpPr>
        <p:spPr>
          <a:xfrm rot="10800000">
            <a:off x="3381395" y="4105622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562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2079096" y="816102"/>
          <a:ext cx="5407831" cy="3163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서비스 예상 사용 비용 산정</a:t>
            </a:r>
            <a:endParaRPr lang="en-US" altLang="ko-K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>매월 </a:t>
            </a:r>
            <a:r>
              <a:rPr lang="en-US" altLang="ko-KR"/>
              <a:t>AWS </a:t>
            </a:r>
            <a:r>
              <a:rPr lang="ko-KR" altLang="en-US"/>
              <a:t>서비스 사용 비용 산정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131840" y="1237673"/>
            <a:ext cx="12961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556.08 USD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128" y="1247485"/>
            <a:ext cx="15119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EC2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242" y="3498284"/>
            <a:ext cx="15119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Amazon</a:t>
            </a:r>
          </a:p>
          <a:p>
            <a:pPr algn="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CloudWatch</a:t>
            </a:r>
            <a:endParaRPr lang="ko-KR" altLang="en-US" sz="1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7128" y="1933315"/>
            <a:ext cx="15119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128" y="2530069"/>
            <a:ext cx="15119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Elastic</a:t>
            </a:r>
          </a:p>
          <a:p>
            <a:pPr algn="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Load Balancer</a:t>
            </a:r>
            <a:endParaRPr lang="ko-KR" altLang="en-US" sz="1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83" y="3211570"/>
            <a:ext cx="149808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S3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Storage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242" y="2933823"/>
            <a:ext cx="149808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Route 53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49647C-1D17-4EAB-A006-35E4571572B8}"/>
              </a:ext>
            </a:extLst>
          </p:cNvPr>
          <p:cNvSpPr txBox="1"/>
          <p:nvPr/>
        </p:nvSpPr>
        <p:spPr>
          <a:xfrm>
            <a:off x="6190783" y="1885868"/>
            <a:ext cx="12961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4066.56 USD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8108B-82A4-4186-BC1B-0388924A98E4}"/>
              </a:ext>
            </a:extLst>
          </p:cNvPr>
          <p:cNvSpPr txBox="1"/>
          <p:nvPr/>
        </p:nvSpPr>
        <p:spPr>
          <a:xfrm>
            <a:off x="2840344" y="2571750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442.44 USD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B43F74-003C-4E09-BFEE-2AE3D72EBBAB}"/>
              </a:ext>
            </a:extLst>
          </p:cNvPr>
          <p:cNvSpPr txBox="1"/>
          <p:nvPr/>
        </p:nvSpPr>
        <p:spPr>
          <a:xfrm>
            <a:off x="2840344" y="2933823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632.4 USD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1F785F-A297-43C9-A57B-2C180C7A2DBA}"/>
              </a:ext>
            </a:extLst>
          </p:cNvPr>
          <p:cNvSpPr txBox="1"/>
          <p:nvPr/>
        </p:nvSpPr>
        <p:spPr>
          <a:xfrm>
            <a:off x="2840344" y="3247039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107.16 USD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739FD7-46E8-45CB-98C6-AC94AA5E5567}"/>
              </a:ext>
            </a:extLst>
          </p:cNvPr>
          <p:cNvSpPr txBox="1"/>
          <p:nvPr/>
        </p:nvSpPr>
        <p:spPr>
          <a:xfrm>
            <a:off x="2840344" y="3539883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14.4 USD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B2B3A-7193-43BC-959E-E6C6A03D4C7A}"/>
              </a:ext>
            </a:extLst>
          </p:cNvPr>
          <p:cNvSpPr txBox="1"/>
          <p:nvPr/>
        </p:nvSpPr>
        <p:spPr>
          <a:xfrm>
            <a:off x="175735" y="1173725"/>
            <a:ext cx="119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yearly</a:t>
            </a:r>
            <a:r>
              <a:rPr lang="en-US" altLang="ko-KR" sz="1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44CEC-A2F1-4488-8400-B780C78B7403}"/>
              </a:ext>
            </a:extLst>
          </p:cNvPr>
          <p:cNvSpPr txBox="1"/>
          <p:nvPr/>
        </p:nvSpPr>
        <p:spPr>
          <a:xfrm>
            <a:off x="567128" y="1600493"/>
            <a:ext cx="15119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예약</a:t>
            </a:r>
            <a:r>
              <a:rPr lang="en-US" altLang="ko-KR" sz="12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EC2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2A6A6-9C32-4432-801D-0EA7C9CC032C}"/>
              </a:ext>
            </a:extLst>
          </p:cNvPr>
          <p:cNvSpPr txBox="1"/>
          <p:nvPr/>
        </p:nvSpPr>
        <p:spPr>
          <a:xfrm>
            <a:off x="574301" y="2244349"/>
            <a:ext cx="15119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예약 </a:t>
            </a:r>
            <a:r>
              <a:rPr lang="en-US" altLang="ko-KR" sz="12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1B4FF5-4010-457D-8DAF-46F65E9B76D4}"/>
              </a:ext>
            </a:extLst>
          </p:cNvPr>
          <p:cNvSpPr txBox="1"/>
          <p:nvPr/>
        </p:nvSpPr>
        <p:spPr>
          <a:xfrm>
            <a:off x="3896640" y="3738542"/>
            <a:ext cx="405973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연간 비용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5,819.04 USD </a:t>
            </a:r>
          </a:p>
          <a:p>
            <a:pPr algn="r"/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예약 인스턴스 구매 후 총 연간 비용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3,878.40 USD</a:t>
            </a:r>
          </a:p>
          <a:p>
            <a:pPr algn="r"/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할인 효과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1,940.64 USD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7E75EE-E811-4E71-9C0A-1241BA33C3FF}"/>
              </a:ext>
            </a:extLst>
          </p:cNvPr>
          <p:cNvSpPr txBox="1"/>
          <p:nvPr/>
        </p:nvSpPr>
        <p:spPr>
          <a:xfrm>
            <a:off x="3131840" y="1591174"/>
            <a:ext cx="12961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295 USD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BB909F8D-E82F-4EC0-835A-A608597D7E44}"/>
              </a:ext>
            </a:extLst>
          </p:cNvPr>
          <p:cNvSpPr/>
          <p:nvPr/>
        </p:nvSpPr>
        <p:spPr>
          <a:xfrm>
            <a:off x="4172306" y="3698339"/>
            <a:ext cx="3856078" cy="1093657"/>
          </a:xfrm>
          <a:prstGeom prst="frame">
            <a:avLst>
              <a:gd name="adj1" fmla="val 3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1002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AWS</a:t>
            </a:r>
            <a:r>
              <a:rPr lang="ko-KR" altLang="en-US"/>
              <a:t> 비용 최소화 전략</a:t>
            </a:r>
            <a:endParaRPr lang="en-US" altLang="ko-KR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2F2EC36-7F54-41B8-8C99-4C81FF6588D3}"/>
              </a:ext>
            </a:extLst>
          </p:cNvPr>
          <p:cNvSpPr txBox="1">
            <a:spLocks/>
          </p:cNvSpPr>
          <p:nvPr/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예상 비용 산정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51ED3D-4EEC-467E-BF6A-DFD98CD0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5040560" cy="3377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F4E0C-7B18-49A1-959C-DFDEE2F3C1B6}"/>
              </a:ext>
            </a:extLst>
          </p:cNvPr>
          <p:cNvSpPr txBox="1"/>
          <p:nvPr/>
        </p:nvSpPr>
        <p:spPr>
          <a:xfrm>
            <a:off x="5292080" y="1275606"/>
            <a:ext cx="385192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Cost Explorer</a:t>
            </a:r>
            <a:r>
              <a:rPr lang="ko-KR" altLang="en-US" sz="1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</a:t>
            </a:r>
            <a:endParaRPr lang="en-US" altLang="ko-KR" sz="1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올바른 크기 조정 권장사항 기능 사용</a:t>
            </a:r>
            <a:endParaRPr lang="en-US" altLang="ko-KR" sz="1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EC2 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웹서버의 트래픽이 낮으므로</a:t>
            </a: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유형변경 권장</a:t>
            </a: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앞서 살펴본 예약 인스턴스 적용 금액보다 더 낮은 비용 예상</a:t>
            </a: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791A8C35-0111-401D-A88F-29D60F2A8B75}"/>
              </a:ext>
            </a:extLst>
          </p:cNvPr>
          <p:cNvSpPr/>
          <p:nvPr/>
        </p:nvSpPr>
        <p:spPr>
          <a:xfrm>
            <a:off x="2987824" y="4155926"/>
            <a:ext cx="1224136" cy="518456"/>
          </a:xfrm>
          <a:prstGeom prst="frame">
            <a:avLst>
              <a:gd name="adj1" fmla="val 7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998458E-32E2-4F5F-87E9-74F368145C21}"/>
              </a:ext>
            </a:extLst>
          </p:cNvPr>
          <p:cNvSpPr/>
          <p:nvPr/>
        </p:nvSpPr>
        <p:spPr>
          <a:xfrm>
            <a:off x="115163" y="1203598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0B5814F6-7110-471A-8DF2-E7E1D1C36F1A}"/>
              </a:ext>
            </a:extLst>
          </p:cNvPr>
          <p:cNvSpPr/>
          <p:nvPr/>
        </p:nvSpPr>
        <p:spPr>
          <a:xfrm rot="10800000">
            <a:off x="4370023" y="3812823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92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1203598"/>
            <a:ext cx="3168352" cy="504056"/>
          </a:xfrm>
        </p:spPr>
        <p:txBody>
          <a:bodyPr/>
          <a:lstStyle/>
          <a:p>
            <a:pPr lvl="0"/>
            <a:r>
              <a:rPr lang="en-US" altLang="ko-KR" sz="2400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7713875-19B4-47A6-BBFF-1CA83EDD4A28}"/>
              </a:ext>
            </a:extLst>
          </p:cNvPr>
          <p:cNvSpPr txBox="1">
            <a:spLocks/>
          </p:cNvSpPr>
          <p:nvPr/>
        </p:nvSpPr>
        <p:spPr>
          <a:xfrm>
            <a:off x="4535996" y="1815666"/>
            <a:ext cx="3816424" cy="15121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계층 웹 구성</a:t>
            </a:r>
          </a:p>
        </p:txBody>
      </p:sp>
    </p:spTree>
    <p:extLst>
      <p:ext uri="{BB962C8B-B14F-4D97-AF65-F5344CB8AC3E}">
        <p14:creationId xmlns:p14="http://schemas.microsoft.com/office/powerpoint/2010/main" val="24523124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47814"/>
            <a:ext cx="9144000" cy="576064"/>
          </a:xfrm>
        </p:spPr>
        <p:txBody>
          <a:bodyPr/>
          <a:lstStyle/>
          <a:p>
            <a:r>
              <a:rPr lang="en-US" altLang="ko-KR" sz="4000"/>
              <a:t>Welcome AWS!</a:t>
            </a:r>
            <a:endParaRPr lang="ko-KR" altLang="en-US" sz="4000"/>
          </a:p>
        </p:txBody>
      </p:sp>
      <p:sp>
        <p:nvSpPr>
          <p:cNvPr id="7" name="Half Frame 6"/>
          <p:cNvSpPr/>
          <p:nvPr/>
        </p:nvSpPr>
        <p:spPr>
          <a:xfrm>
            <a:off x="3801334" y="1015765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Half Frame 7"/>
          <p:cNvSpPr/>
          <p:nvPr/>
        </p:nvSpPr>
        <p:spPr>
          <a:xfrm rot="10800000">
            <a:off x="4428266" y="1745157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66A41-2D86-4926-A423-220BDFD115E1}"/>
              </a:ext>
            </a:extLst>
          </p:cNvPr>
          <p:cNvSpPr txBox="1"/>
          <p:nvPr/>
        </p:nvSpPr>
        <p:spPr>
          <a:xfrm>
            <a:off x="3619367" y="2366266"/>
            <a:ext cx="1816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Amazon Web Service</a:t>
            </a:r>
            <a:endParaRPr lang="ko-KR" altLang="en-US" sz="11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Oval 25">
            <a:extLst>
              <a:ext uri="{FF2B5EF4-FFF2-40B4-BE49-F238E27FC236}">
                <a16:creationId xmlns:a16="http://schemas.microsoft.com/office/drawing/2014/main" id="{15AC0CC5-2CCB-4E19-8146-49EACD0B6D0B}"/>
              </a:ext>
            </a:extLst>
          </p:cNvPr>
          <p:cNvSpPr/>
          <p:nvPr/>
        </p:nvSpPr>
        <p:spPr>
          <a:xfrm>
            <a:off x="3992458" y="1203598"/>
            <a:ext cx="1159083" cy="11654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B48656-21BF-4219-BAA5-3E40019ACE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90" y="1351173"/>
            <a:ext cx="1419220" cy="7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85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867895"/>
            <a:ext cx="9144000" cy="576063"/>
          </a:xfrm>
        </p:spPr>
        <p:txBody>
          <a:bodyPr/>
          <a:lstStyle/>
          <a:p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1400">
                <a:solidFill>
                  <a:srgbClr val="FFC000"/>
                </a:solidFill>
              </a:rPr>
              <a:t>On-premise to AWS migration</a:t>
            </a:r>
            <a:endParaRPr lang="ko-KR" altLang="en-US" sz="1400">
              <a:solidFill>
                <a:srgbClr val="FFC000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02464"/>
              </p:ext>
            </p:extLst>
          </p:nvPr>
        </p:nvGraphicFramePr>
        <p:xfrm>
          <a:off x="2681464" y="2427734"/>
          <a:ext cx="1548000" cy="219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Web – RDS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 연동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9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Web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구축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9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RDS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 연동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80948"/>
                  </a:ext>
                </a:extLst>
              </a:tr>
              <a:tr h="5859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S3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 정적 웹사이트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461972"/>
                  </a:ext>
                </a:extLst>
              </a:tr>
            </a:tbl>
          </a:graphicData>
        </a:graphic>
      </p:graphicFrame>
      <p:sp>
        <p:nvSpPr>
          <p:cNvPr id="4" name="Chevron 3"/>
          <p:cNvSpPr/>
          <p:nvPr/>
        </p:nvSpPr>
        <p:spPr>
          <a:xfrm>
            <a:off x="486274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2660033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4851822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7036088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1154294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3334306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7722867" y="1958535"/>
            <a:ext cx="242316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1751" y="1346479"/>
            <a:ext cx="130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On-Premise</a:t>
            </a: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리소스 확인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95920" y="1464060"/>
            <a:ext cx="130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자동화 적용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71762" y="1339756"/>
            <a:ext cx="130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Web – DB </a:t>
            </a: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테스트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86439" y="1464060"/>
            <a:ext cx="130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구동 테스트</a:t>
            </a: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610547EB-B9A5-4111-A2A6-1D974F33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dirty="0"/>
              <a:t>진행 순서</a:t>
            </a:r>
          </a:p>
        </p:txBody>
      </p:sp>
      <p:graphicFrame>
        <p:nvGraphicFramePr>
          <p:cNvPr id="41" name="Table 16">
            <a:extLst>
              <a:ext uri="{FF2B5EF4-FFF2-40B4-BE49-F238E27FC236}">
                <a16:creationId xmlns:a16="http://schemas.microsoft.com/office/drawing/2014/main" id="{B1A19E7A-405E-4388-AE2C-F143A39A5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90829"/>
              </p:ext>
            </p:extLst>
          </p:nvPr>
        </p:nvGraphicFramePr>
        <p:xfrm>
          <a:off x="7070025" y="2427734"/>
          <a:ext cx="1548000" cy="221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Stress Test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진행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구동 확인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Stress Test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실시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트래픽 과부하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755336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Cloud Watch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알람 생성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00104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Auto-Scaling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인스턴스 생성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,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삭제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624028"/>
                  </a:ext>
                </a:extLst>
              </a:tr>
            </a:tbl>
          </a:graphicData>
        </a:graphic>
      </p:graphicFrame>
      <p:graphicFrame>
        <p:nvGraphicFramePr>
          <p:cNvPr id="42" name="Table 16">
            <a:extLst>
              <a:ext uri="{FF2B5EF4-FFF2-40B4-BE49-F238E27FC236}">
                <a16:creationId xmlns:a16="http://schemas.microsoft.com/office/drawing/2014/main" id="{1A4682E5-1AE8-4C19-BCD2-61EA63DE6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225025"/>
              </p:ext>
            </p:extLst>
          </p:nvPr>
        </p:nvGraphicFramePr>
        <p:xfrm>
          <a:off x="486274" y="2427734"/>
          <a:ext cx="1548000" cy="221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On-Premise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리소스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WEB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Server</a:t>
                      </a:r>
                      <a:endParaRPr lang="ko-KR" altLang="en-US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Database</a:t>
                      </a:r>
                      <a:endParaRPr lang="ko-KR" altLang="en-US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755336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DNS</a:t>
                      </a:r>
                      <a:endParaRPr lang="ko-KR" altLang="en-US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00104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라우터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624028"/>
                  </a:ext>
                </a:extLst>
              </a:tr>
            </a:tbl>
          </a:graphicData>
        </a:graphic>
      </p:graphicFrame>
      <p:sp>
        <p:nvSpPr>
          <p:cNvPr id="21" name="Down Arrow 31">
            <a:extLst>
              <a:ext uri="{FF2B5EF4-FFF2-40B4-BE49-F238E27FC236}">
                <a16:creationId xmlns:a16="http://schemas.microsoft.com/office/drawing/2014/main" id="{5114483B-09F0-4D39-87F2-2C99EDD8BFDB}"/>
              </a:ext>
            </a:extLst>
          </p:cNvPr>
          <p:cNvSpPr/>
          <p:nvPr/>
        </p:nvSpPr>
        <p:spPr>
          <a:xfrm>
            <a:off x="5532348" y="1972678"/>
            <a:ext cx="242316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Table 16">
            <a:extLst>
              <a:ext uri="{FF2B5EF4-FFF2-40B4-BE49-F238E27FC236}">
                <a16:creationId xmlns:a16="http://schemas.microsoft.com/office/drawing/2014/main" id="{C5A4A621-9B51-4F3A-B9EE-6291BCA2F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4903"/>
              </p:ext>
            </p:extLst>
          </p:nvPr>
        </p:nvGraphicFramePr>
        <p:xfrm>
          <a:off x="4879506" y="2441877"/>
          <a:ext cx="1548000" cy="221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Cloud Formation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실행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인프라 구축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보안 그룹 생성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755336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리소스 생성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00104"/>
                  </a:ext>
                </a:extLst>
              </a:tr>
              <a:tr h="439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WEB Server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정상 작동 확인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624028"/>
                  </a:ext>
                </a:extLst>
              </a:tr>
            </a:tbl>
          </a:graphicData>
        </a:graphic>
      </p:graphicFrame>
      <p:sp>
        <p:nvSpPr>
          <p:cNvPr id="33" name="Chevron 25">
            <a:extLst>
              <a:ext uri="{FF2B5EF4-FFF2-40B4-BE49-F238E27FC236}">
                <a16:creationId xmlns:a16="http://schemas.microsoft.com/office/drawing/2014/main" id="{A3268CE5-8C78-40B2-9906-4E7079193FA6}"/>
              </a:ext>
            </a:extLst>
          </p:cNvPr>
          <p:cNvSpPr/>
          <p:nvPr/>
        </p:nvSpPr>
        <p:spPr>
          <a:xfrm>
            <a:off x="6570117" y="1367038"/>
            <a:ext cx="510096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Chevron 25">
            <a:extLst>
              <a:ext uri="{FF2B5EF4-FFF2-40B4-BE49-F238E27FC236}">
                <a16:creationId xmlns:a16="http://schemas.microsoft.com/office/drawing/2014/main" id="{3B23A5A4-0E7A-40D2-B045-6E0C65B45F9A}"/>
              </a:ext>
            </a:extLst>
          </p:cNvPr>
          <p:cNvSpPr/>
          <p:nvPr/>
        </p:nvSpPr>
        <p:spPr>
          <a:xfrm>
            <a:off x="4385851" y="1372691"/>
            <a:ext cx="510096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Chevron 25">
            <a:extLst>
              <a:ext uri="{FF2B5EF4-FFF2-40B4-BE49-F238E27FC236}">
                <a16:creationId xmlns:a16="http://schemas.microsoft.com/office/drawing/2014/main" id="{7B760227-CB5C-4566-A45F-B82321D449DA}"/>
              </a:ext>
            </a:extLst>
          </p:cNvPr>
          <p:cNvSpPr/>
          <p:nvPr/>
        </p:nvSpPr>
        <p:spPr>
          <a:xfrm>
            <a:off x="2200984" y="1359050"/>
            <a:ext cx="510096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8419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4573</TotalTime>
  <Words>2512</Words>
  <Application>Microsoft Office PowerPoint</Application>
  <PresentationFormat>화면 슬라이드 쇼(16:9)</PresentationFormat>
  <Paragraphs>844</Paragraphs>
  <Slides>81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81</vt:i4>
      </vt:variant>
    </vt:vector>
  </HeadingPairs>
  <TitlesOfParts>
    <vt:vector size="86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user</cp:lastModifiedBy>
  <cp:revision>240</cp:revision>
  <dcterms:created xsi:type="dcterms:W3CDTF">2016-12-05T23:26:54Z</dcterms:created>
  <dcterms:modified xsi:type="dcterms:W3CDTF">2021-04-29T17:01:11Z</dcterms:modified>
</cp:coreProperties>
</file>